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EBD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115" y="60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BACA56-165B-4444-8C65-BABC09BA5B02}" type="datetimeFigureOut">
              <a:rPr lang="en-CA" smtClean="0"/>
              <a:t>2024-05-11</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AB4E3B-832B-4DCF-9345-E060DEAABCC0}" type="slidenum">
              <a:rPr lang="en-CA" smtClean="0"/>
              <a:t>‹#›</a:t>
            </a:fld>
            <a:endParaRPr lang="en-CA"/>
          </a:p>
        </p:txBody>
      </p:sp>
    </p:spTree>
    <p:extLst>
      <p:ext uri="{BB962C8B-B14F-4D97-AF65-F5344CB8AC3E}">
        <p14:creationId xmlns:p14="http://schemas.microsoft.com/office/powerpoint/2010/main" val="3524593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https://upload.wikimedia.org/wikipedia/commons/thumb/9/96/RFK-005-Feuerstelle-im-17-Jh.JPG/1200px-RFK-005-Feuerstelle-im-17-Jh.JPG</a:t>
            </a:r>
          </a:p>
          <a:p>
            <a:endParaRPr lang="en-CA" dirty="0"/>
          </a:p>
        </p:txBody>
      </p:sp>
      <p:sp>
        <p:nvSpPr>
          <p:cNvPr id="4" name="Slide Number Placeholder 3"/>
          <p:cNvSpPr>
            <a:spLocks noGrp="1"/>
          </p:cNvSpPr>
          <p:nvPr>
            <p:ph type="sldNum" sz="quarter" idx="5"/>
          </p:nvPr>
        </p:nvSpPr>
        <p:spPr/>
        <p:txBody>
          <a:bodyPr/>
          <a:lstStyle/>
          <a:p>
            <a:fld id="{F4AB4E3B-832B-4DCF-9345-E060DEAABCC0}" type="slidenum">
              <a:rPr lang="en-CA" smtClean="0"/>
              <a:t>2</a:t>
            </a:fld>
            <a:endParaRPr lang="en-CA"/>
          </a:p>
        </p:txBody>
      </p:sp>
    </p:spTree>
    <p:extLst>
      <p:ext uri="{BB962C8B-B14F-4D97-AF65-F5344CB8AC3E}">
        <p14:creationId xmlns:p14="http://schemas.microsoft.com/office/powerpoint/2010/main" val="2156780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5/11/2024</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340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5/11/2024</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874292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5/11/2024</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577485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5/11/2024</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76635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5/11/2024</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35757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5/11/2024</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89648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5/11/2024</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78049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5/11/2024</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189404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5/11/2024</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30294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5/11/2024</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163666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5/11/2024</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127290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5/11/2024</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175285684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05" r:id="rId6"/>
    <p:sldLayoutId id="2147483701" r:id="rId7"/>
    <p:sldLayoutId id="2147483702" r:id="rId8"/>
    <p:sldLayoutId id="2147483703" r:id="rId9"/>
    <p:sldLayoutId id="2147483704" r:id="rId10"/>
    <p:sldLayoutId id="214748370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mailto:amirgeorges.haya@icloud.com" TargetMode="Externa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31EA4A4-5D79-4817-B146-24029A2F3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6BBAB5-E21B-EAB1-E9FF-C9EADD65CE71}"/>
              </a:ext>
            </a:extLst>
          </p:cNvPr>
          <p:cNvSpPr>
            <a:spLocks noGrp="1"/>
          </p:cNvSpPr>
          <p:nvPr>
            <p:ph type="ctrTitle"/>
          </p:nvPr>
        </p:nvSpPr>
        <p:spPr>
          <a:xfrm>
            <a:off x="7848600" y="1122363"/>
            <a:ext cx="4201886" cy="3204134"/>
          </a:xfrm>
        </p:spPr>
        <p:txBody>
          <a:bodyPr anchor="b">
            <a:normAutofit/>
          </a:bodyPr>
          <a:lstStyle/>
          <a:p>
            <a:r>
              <a:rPr lang="en-CA" sz="4400" dirty="0"/>
              <a:t>Made by Amir-Georges Haya</a:t>
            </a:r>
          </a:p>
        </p:txBody>
      </p:sp>
      <p:sp>
        <p:nvSpPr>
          <p:cNvPr id="3" name="Subtitle 2">
            <a:extLst>
              <a:ext uri="{FF2B5EF4-FFF2-40B4-BE49-F238E27FC236}">
                <a16:creationId xmlns:a16="http://schemas.microsoft.com/office/drawing/2014/main" id="{AE474AB3-9158-E318-BFF9-89E9C439A859}"/>
              </a:ext>
            </a:extLst>
          </p:cNvPr>
          <p:cNvSpPr>
            <a:spLocks noGrp="1"/>
          </p:cNvSpPr>
          <p:nvPr>
            <p:ph type="subTitle" idx="1"/>
          </p:nvPr>
        </p:nvSpPr>
        <p:spPr>
          <a:xfrm>
            <a:off x="7848600" y="4872922"/>
            <a:ext cx="3977640" cy="1208141"/>
          </a:xfrm>
        </p:spPr>
        <p:txBody>
          <a:bodyPr>
            <a:normAutofit/>
          </a:bodyPr>
          <a:lstStyle/>
          <a:p>
            <a:endParaRPr lang="en-CA" sz="2000" dirty="0"/>
          </a:p>
        </p:txBody>
      </p:sp>
      <p:pic>
        <p:nvPicPr>
          <p:cNvPr id="5" name="Picture 4" descr="A circular logo with wings and flames&#10;&#10;Description automatically generated">
            <a:extLst>
              <a:ext uri="{FF2B5EF4-FFF2-40B4-BE49-F238E27FC236}">
                <a16:creationId xmlns:a16="http://schemas.microsoft.com/office/drawing/2014/main" id="{4FD82FF3-9819-DB0F-27F1-6C44A5C9CC55}"/>
              </a:ext>
            </a:extLst>
          </p:cNvPr>
          <p:cNvPicPr>
            <a:picLocks noChangeAspect="1"/>
          </p:cNvPicPr>
          <p:nvPr/>
        </p:nvPicPr>
        <p:blipFill rotWithShape="1">
          <a:blip r:embed="rId2">
            <a:extLst>
              <a:ext uri="{28A0092B-C50C-407E-A947-70E740481C1C}">
                <a14:useLocalDpi xmlns:a14="http://schemas.microsoft.com/office/drawing/2010/main" val="0"/>
              </a:ext>
            </a:extLst>
          </a:blip>
          <a:srcRect t="522" b="7341"/>
          <a:stretch/>
        </p:blipFill>
        <p:spPr>
          <a:xfrm>
            <a:off x="20" y="10"/>
            <a:ext cx="7443196" cy="6857990"/>
          </a:xfrm>
          <a:prstGeom prst="rect">
            <a:avLst/>
          </a:prstGeom>
        </p:spPr>
      </p:pic>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397764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81046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9" name="Rectangle 3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8D27BD21-C936-F9C7-5DA4-ABAC48CEB5CA}"/>
              </a:ext>
            </a:extLst>
          </p:cNvPr>
          <p:cNvPicPr>
            <a:picLocks noGrp="1" noChangeAspect="1"/>
          </p:cNvPicPr>
          <p:nvPr>
            <p:ph idx="1"/>
          </p:nvPr>
        </p:nvPicPr>
        <p:blipFill rotWithShape="1">
          <a:blip r:embed="rId2"/>
          <a:srcRect l="16889" r="1" b="1"/>
          <a:stretch/>
        </p:blipFill>
        <p:spPr>
          <a:xfrm>
            <a:off x="20" y="10"/>
            <a:ext cx="12191981" cy="6857990"/>
          </a:xfrm>
          <a:prstGeom prst="rect">
            <a:avLst/>
          </a:prstGeom>
        </p:spPr>
      </p:pic>
      <p:sp>
        <p:nvSpPr>
          <p:cNvPr id="41" name="Rectangle 4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46699E1-0087-0BB1-D137-0250181FE6EA}"/>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solidFill>
                  <a:schemeClr val="bg1"/>
                </a:solidFill>
              </a:rPr>
              <a:t>Homepage</a:t>
            </a:r>
          </a:p>
        </p:txBody>
      </p:sp>
    </p:spTree>
    <p:extLst>
      <p:ext uri="{BB962C8B-B14F-4D97-AF65-F5344CB8AC3E}">
        <p14:creationId xmlns:p14="http://schemas.microsoft.com/office/powerpoint/2010/main" val="2943669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Rectangle 2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screenshot of a computer&#10;&#10;Description automatically generated">
            <a:extLst>
              <a:ext uri="{FF2B5EF4-FFF2-40B4-BE49-F238E27FC236}">
                <a16:creationId xmlns:a16="http://schemas.microsoft.com/office/drawing/2014/main" id="{F408A44E-0CC0-FF7F-96A6-D9FB2A36A850}"/>
              </a:ext>
            </a:extLst>
          </p:cNvPr>
          <p:cNvPicPr>
            <a:picLocks noGrp="1" noChangeAspect="1"/>
          </p:cNvPicPr>
          <p:nvPr>
            <p:ph idx="1"/>
          </p:nvPr>
        </p:nvPicPr>
        <p:blipFill rotWithShape="1">
          <a:blip r:embed="rId2"/>
          <a:srcRect/>
          <a:stretch/>
        </p:blipFill>
        <p:spPr>
          <a:xfrm>
            <a:off x="20" y="10"/>
            <a:ext cx="12191980" cy="6857990"/>
          </a:xfrm>
          <a:prstGeom prst="rect">
            <a:avLst/>
          </a:prstGeom>
        </p:spPr>
      </p:pic>
      <p:sp>
        <p:nvSpPr>
          <p:cNvPr id="31" name="Rectangle 3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507D0D8-FBEA-76FD-D7C8-656982674F97}"/>
              </a:ext>
            </a:extLst>
          </p:cNvPr>
          <p:cNvSpPr>
            <a:spLocks noGrp="1"/>
          </p:cNvSpPr>
          <p:nvPr>
            <p:ph type="title"/>
          </p:nvPr>
        </p:nvSpPr>
        <p:spPr>
          <a:xfrm>
            <a:off x="477981" y="1122362"/>
            <a:ext cx="4023360" cy="2802219"/>
          </a:xfrm>
        </p:spPr>
        <p:txBody>
          <a:bodyPr vert="horz" lIns="91440" tIns="45720" rIns="91440" bIns="45720" rtlCol="0" anchor="b">
            <a:normAutofit/>
          </a:bodyPr>
          <a:lstStyle/>
          <a:p>
            <a:r>
              <a:rPr lang="en-US" sz="3200">
                <a:solidFill>
                  <a:schemeClr val="bg1"/>
                </a:solidFill>
              </a:rPr>
              <a:t>Menu page:</a:t>
            </a:r>
          </a:p>
        </p:txBody>
      </p:sp>
    </p:spTree>
    <p:extLst>
      <p:ext uri="{BB962C8B-B14F-4D97-AF65-F5344CB8AC3E}">
        <p14:creationId xmlns:p14="http://schemas.microsoft.com/office/powerpoint/2010/main" val="2391511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3F59054-3394-4D87-8BD0-A28DCD47F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ollage of different drinks&#10;&#10;Description automatically generated">
            <a:extLst>
              <a:ext uri="{FF2B5EF4-FFF2-40B4-BE49-F238E27FC236}">
                <a16:creationId xmlns:a16="http://schemas.microsoft.com/office/drawing/2014/main" id="{96F793F5-A728-B360-D1CB-873B0227EB14}"/>
              </a:ext>
            </a:extLst>
          </p:cNvPr>
          <p:cNvPicPr>
            <a:picLocks noChangeAspect="1"/>
          </p:cNvPicPr>
          <p:nvPr/>
        </p:nvPicPr>
        <p:blipFill rotWithShape="1">
          <a:blip r:embed="rId2"/>
          <a:srcRect l="20516" r="40029"/>
          <a:stretch/>
        </p:blipFill>
        <p:spPr>
          <a:xfrm>
            <a:off x="7381653" y="10"/>
            <a:ext cx="4810347" cy="6857990"/>
          </a:xfrm>
          <a:custGeom>
            <a:avLst/>
            <a:gdLst/>
            <a:ahLst/>
            <a:cxnLst/>
            <a:rect l="l" t="t" r="r" b="b"/>
            <a:pathLst>
              <a:path w="4817171" h="6858000">
                <a:moveTo>
                  <a:pt x="22751" y="0"/>
                </a:moveTo>
                <a:lnTo>
                  <a:pt x="4817171" y="0"/>
                </a:lnTo>
                <a:lnTo>
                  <a:pt x="4817171" y="6858000"/>
                </a:lnTo>
                <a:lnTo>
                  <a:pt x="0" y="6858000"/>
                </a:lnTo>
                <a:lnTo>
                  <a:pt x="6679" y="6845555"/>
                </a:lnTo>
                <a:cubicBezTo>
                  <a:pt x="496584" y="5886487"/>
                  <a:pt x="786702" y="4695963"/>
                  <a:pt x="786702" y="3406233"/>
                </a:cubicBezTo>
                <a:cubicBezTo>
                  <a:pt x="786702" y="2215714"/>
                  <a:pt x="539501" y="1109724"/>
                  <a:pt x="116147" y="192283"/>
                </a:cubicBezTo>
                <a:close/>
              </a:path>
            </a:pathLst>
          </a:custGeom>
        </p:spPr>
      </p:pic>
      <p:pic>
        <p:nvPicPr>
          <p:cNvPr id="5" name="Picture 4" descr="A screenshot of a menu&#10;&#10;Description automatically generated">
            <a:extLst>
              <a:ext uri="{FF2B5EF4-FFF2-40B4-BE49-F238E27FC236}">
                <a16:creationId xmlns:a16="http://schemas.microsoft.com/office/drawing/2014/main" id="{48E72E0F-E6B3-FE96-64F8-848A15293DC0}"/>
              </a:ext>
            </a:extLst>
          </p:cNvPr>
          <p:cNvPicPr>
            <a:picLocks noChangeAspect="1"/>
          </p:cNvPicPr>
          <p:nvPr/>
        </p:nvPicPr>
        <p:blipFill rotWithShape="1">
          <a:blip r:embed="rId3"/>
          <a:srcRect l="10385" r="7275"/>
          <a:stretch/>
        </p:blipFill>
        <p:spPr>
          <a:xfrm>
            <a:off x="313638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7" name="Picture 6" descr="A screenshot of a menu&#10;&#10;Description automatically generated">
            <a:extLst>
              <a:ext uri="{FF2B5EF4-FFF2-40B4-BE49-F238E27FC236}">
                <a16:creationId xmlns:a16="http://schemas.microsoft.com/office/drawing/2014/main" id="{CD0B9797-1A47-8E96-F846-6118131B3351}"/>
              </a:ext>
            </a:extLst>
          </p:cNvPr>
          <p:cNvPicPr>
            <a:picLocks noChangeAspect="1"/>
          </p:cNvPicPr>
          <p:nvPr/>
        </p:nvPicPr>
        <p:blipFill rotWithShape="1">
          <a:blip r:embed="rId4"/>
          <a:srcRect l="6061" r="12488" b="-1"/>
          <a:stretch/>
        </p:blipFill>
        <p:spPr>
          <a:xfrm>
            <a:off x="318942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16" name="Freeform: Shape 15">
            <a:extLst>
              <a:ext uri="{FF2B5EF4-FFF2-40B4-BE49-F238E27FC236}">
                <a16:creationId xmlns:a16="http://schemas.microsoft.com/office/drawing/2014/main" id="{2FE0ABA9-CAF1-4816-837D-5F28AAA08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BC8B9C14-70F0-4F42-85FF-0DD3D5A58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76FECD0-A19E-B457-477F-79112D339294}"/>
              </a:ext>
            </a:extLst>
          </p:cNvPr>
          <p:cNvSpPr>
            <a:spLocks noGrp="1"/>
          </p:cNvSpPr>
          <p:nvPr>
            <p:ph type="title"/>
          </p:nvPr>
        </p:nvSpPr>
        <p:spPr>
          <a:xfrm>
            <a:off x="448056" y="685800"/>
            <a:ext cx="2807208" cy="1325563"/>
          </a:xfrm>
        </p:spPr>
        <p:txBody>
          <a:bodyPr>
            <a:normAutofit/>
          </a:bodyPr>
          <a:lstStyle/>
          <a:p>
            <a:r>
              <a:rPr lang="en-CA" sz="2800"/>
              <a:t>Menu (2)</a:t>
            </a:r>
          </a:p>
        </p:txBody>
      </p:sp>
      <p:sp>
        <p:nvSpPr>
          <p:cNvPr id="25" name="Rectangle 24">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685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B1DCA10-7FBC-81C2-C8DC-CCD891831842}"/>
              </a:ext>
            </a:extLst>
          </p:cNvPr>
          <p:cNvSpPr>
            <a:spLocks noGrp="1"/>
          </p:cNvSpPr>
          <p:nvPr>
            <p:ph idx="1"/>
          </p:nvPr>
        </p:nvSpPr>
        <p:spPr>
          <a:xfrm>
            <a:off x="448056" y="2258568"/>
            <a:ext cx="2807208" cy="3922776"/>
          </a:xfrm>
        </p:spPr>
        <p:txBody>
          <a:bodyPr>
            <a:normAutofit/>
          </a:bodyPr>
          <a:lstStyle/>
          <a:p>
            <a:endParaRPr lang="en-CA" sz="1700"/>
          </a:p>
        </p:txBody>
      </p:sp>
    </p:spTree>
    <p:extLst>
      <p:ext uri="{BB962C8B-B14F-4D97-AF65-F5344CB8AC3E}">
        <p14:creationId xmlns:p14="http://schemas.microsoft.com/office/powerpoint/2010/main" val="3996864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57F7809F-7E6F-43AA-B5BD-969F9DECB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omputer&#10;&#10;Description automatically generated">
            <a:extLst>
              <a:ext uri="{FF2B5EF4-FFF2-40B4-BE49-F238E27FC236}">
                <a16:creationId xmlns:a16="http://schemas.microsoft.com/office/drawing/2014/main" id="{275F7CEC-8C1F-278B-F560-C430BD913452}"/>
              </a:ext>
            </a:extLst>
          </p:cNvPr>
          <p:cNvPicPr>
            <a:picLocks noChangeAspect="1"/>
          </p:cNvPicPr>
          <p:nvPr/>
        </p:nvPicPr>
        <p:blipFill rotWithShape="1">
          <a:blip r:embed="rId2"/>
          <a:srcRect r="29052" b="-5"/>
          <a:stretch/>
        </p:blipFill>
        <p:spPr>
          <a:xfrm>
            <a:off x="20" y="10"/>
            <a:ext cx="3153821" cy="3209534"/>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3480E55B-F1E9-2563-0289-9C3AD382B84F}"/>
              </a:ext>
            </a:extLst>
          </p:cNvPr>
          <p:cNvPicPr>
            <a:picLocks noChangeAspect="1"/>
          </p:cNvPicPr>
          <p:nvPr/>
        </p:nvPicPr>
        <p:blipFill rotWithShape="1">
          <a:blip r:embed="rId3"/>
          <a:srcRect t="9530" r="-1" b="1880"/>
          <a:stretch/>
        </p:blipFill>
        <p:spPr>
          <a:xfrm>
            <a:off x="20" y="3310148"/>
            <a:ext cx="3153821" cy="3547852"/>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6AFD3CCB-4439-3DD8-5404-2E0006E987E8}"/>
              </a:ext>
            </a:extLst>
          </p:cNvPr>
          <p:cNvPicPr>
            <a:picLocks noChangeAspect="1"/>
          </p:cNvPicPr>
          <p:nvPr/>
        </p:nvPicPr>
        <p:blipFill rotWithShape="1">
          <a:blip r:embed="rId4"/>
          <a:srcRect l="18684" r="30080" b="-1"/>
          <a:stretch/>
        </p:blipFill>
        <p:spPr>
          <a:xfrm>
            <a:off x="3254444" y="10"/>
            <a:ext cx="3781391" cy="4133078"/>
          </a:xfrm>
          <a:prstGeom prst="rect">
            <a:avLst/>
          </a:prstGeom>
        </p:spPr>
      </p:pic>
      <p:pic>
        <p:nvPicPr>
          <p:cNvPr id="7" name="Content Placeholder 6" descr="A black background with yellow text&#10;&#10;Description automatically generated">
            <a:extLst>
              <a:ext uri="{FF2B5EF4-FFF2-40B4-BE49-F238E27FC236}">
                <a16:creationId xmlns:a16="http://schemas.microsoft.com/office/drawing/2014/main" id="{679AF76A-D044-97BF-5853-CDD7EA95CFED}"/>
              </a:ext>
            </a:extLst>
          </p:cNvPr>
          <p:cNvPicPr>
            <a:picLocks noChangeAspect="1"/>
          </p:cNvPicPr>
          <p:nvPr/>
        </p:nvPicPr>
        <p:blipFill rotWithShape="1">
          <a:blip r:embed="rId5"/>
          <a:srcRect l="40254" r="40294" b="1"/>
          <a:stretch/>
        </p:blipFill>
        <p:spPr>
          <a:xfrm>
            <a:off x="3254444" y="4233672"/>
            <a:ext cx="3781391" cy="2624328"/>
          </a:xfrm>
          <a:prstGeom prst="rect">
            <a:avLst/>
          </a:prstGeom>
        </p:spPr>
      </p:pic>
      <p:sp useBgFill="1">
        <p:nvSpPr>
          <p:cNvPr id="36" name="Rectangle 35">
            <a:extLst>
              <a:ext uri="{FF2B5EF4-FFF2-40B4-BE49-F238E27FC236}">
                <a16:creationId xmlns:a16="http://schemas.microsoft.com/office/drawing/2014/main" id="{9073D962-D3D2-4A72-8593-65C213CBFF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68785" y="633619"/>
            <a:ext cx="4520912"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41F38C2-9C7D-5B86-D864-B2FDE746EA2E}"/>
              </a:ext>
            </a:extLst>
          </p:cNvPr>
          <p:cNvSpPr>
            <a:spLocks noGrp="1"/>
          </p:cNvSpPr>
          <p:nvPr>
            <p:ph type="title"/>
          </p:nvPr>
        </p:nvSpPr>
        <p:spPr>
          <a:xfrm>
            <a:off x="7799832" y="978408"/>
            <a:ext cx="3721608" cy="1106424"/>
          </a:xfrm>
        </p:spPr>
        <p:txBody>
          <a:bodyPr>
            <a:normAutofit/>
          </a:bodyPr>
          <a:lstStyle/>
          <a:p>
            <a:r>
              <a:rPr lang="en-CA" sz="2800"/>
              <a:t>Reservation</a:t>
            </a:r>
          </a:p>
        </p:txBody>
      </p:sp>
      <p:sp>
        <p:nvSpPr>
          <p:cNvPr id="38" name="Rectangle 37">
            <a:extLst>
              <a:ext uri="{FF2B5EF4-FFF2-40B4-BE49-F238E27FC236}">
                <a16:creationId xmlns:a16="http://schemas.microsoft.com/office/drawing/2014/main" id="{2387511B-F6E1-4929-AC90-94FB8B6B0F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4776" y="1181536"/>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AA58F78C-27AB-465F-AA33-15E08AF26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667" y="2185416"/>
            <a:ext cx="3683187"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Content Placeholder 19">
            <a:extLst>
              <a:ext uri="{FF2B5EF4-FFF2-40B4-BE49-F238E27FC236}">
                <a16:creationId xmlns:a16="http://schemas.microsoft.com/office/drawing/2014/main" id="{8C4FD864-69C1-C250-C74E-4583946621A9}"/>
              </a:ext>
            </a:extLst>
          </p:cNvPr>
          <p:cNvSpPr>
            <a:spLocks noGrp="1"/>
          </p:cNvSpPr>
          <p:nvPr>
            <p:ph idx="1"/>
          </p:nvPr>
        </p:nvSpPr>
        <p:spPr>
          <a:xfrm>
            <a:off x="7799832" y="2368296"/>
            <a:ext cx="3721608" cy="3502152"/>
          </a:xfrm>
        </p:spPr>
        <p:txBody>
          <a:bodyPr>
            <a:normAutofit/>
          </a:bodyPr>
          <a:lstStyle/>
          <a:p>
            <a:endParaRPr lang="en-US" sz="1700" dirty="0"/>
          </a:p>
        </p:txBody>
      </p:sp>
    </p:spTree>
    <p:extLst>
      <p:ext uri="{BB962C8B-B14F-4D97-AF65-F5344CB8AC3E}">
        <p14:creationId xmlns:p14="http://schemas.microsoft.com/office/powerpoint/2010/main" val="21946034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38468727-63BE-4191-B4A6-C30C82C0E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B70F5F-8293-2C11-71E2-784EB074746C}"/>
              </a:ext>
            </a:extLst>
          </p:cNvPr>
          <p:cNvSpPr>
            <a:spLocks noGrp="1"/>
          </p:cNvSpPr>
          <p:nvPr>
            <p:ph type="title"/>
          </p:nvPr>
        </p:nvSpPr>
        <p:spPr>
          <a:xfrm>
            <a:off x="457201" y="412454"/>
            <a:ext cx="2381250" cy="2101850"/>
          </a:xfrm>
        </p:spPr>
        <p:txBody>
          <a:bodyPr>
            <a:normAutofit/>
          </a:bodyPr>
          <a:lstStyle/>
          <a:p>
            <a:r>
              <a:rPr lang="en-CA" sz="2800"/>
              <a:t>Code Usage for Scheduling</a:t>
            </a:r>
          </a:p>
        </p:txBody>
      </p:sp>
      <p:sp>
        <p:nvSpPr>
          <p:cNvPr id="28" name="Rectangle 27">
            <a:extLst>
              <a:ext uri="{FF2B5EF4-FFF2-40B4-BE49-F238E27FC236}">
                <a16:creationId xmlns:a16="http://schemas.microsoft.com/office/drawing/2014/main" id="{9D355BB6-1BB8-4828-B246-CFB31742D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34839"/>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CA52A9B9-B2B3-46F0-9D53-0EFF9905BF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02180" y="1457218"/>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EDE60BF-2886-DE4D-B983-688059E16EA5}"/>
              </a:ext>
            </a:extLst>
          </p:cNvPr>
          <p:cNvSpPr>
            <a:spLocks noGrp="1"/>
          </p:cNvSpPr>
          <p:nvPr>
            <p:ph idx="1"/>
          </p:nvPr>
        </p:nvSpPr>
        <p:spPr>
          <a:xfrm>
            <a:off x="3128772" y="412454"/>
            <a:ext cx="3272028" cy="2101850"/>
          </a:xfrm>
        </p:spPr>
        <p:txBody>
          <a:bodyPr anchor="ctr">
            <a:normAutofit fontScale="85000" lnSpcReduction="20000"/>
          </a:bodyPr>
          <a:lstStyle/>
          <a:p>
            <a:r>
              <a:rPr lang="en-CA" sz="1700" dirty="0"/>
              <a:t>Makes sure that the user can’t reserve when the restaurant is closed. </a:t>
            </a:r>
          </a:p>
          <a:p>
            <a:r>
              <a:rPr lang="en-CA" sz="1700" dirty="0" err="1"/>
              <a:t>dayOfWeek</a:t>
            </a:r>
            <a:r>
              <a:rPr lang="en-CA" sz="1700" dirty="0"/>
              <a:t> represents a value of a day (0-6). 0 is Monday while 6 is Saturday.</a:t>
            </a:r>
          </a:p>
          <a:p>
            <a:r>
              <a:rPr lang="en-CA" sz="1700" dirty="0" err="1"/>
              <a:t>closedDays</a:t>
            </a:r>
            <a:r>
              <a:rPr lang="en-CA" sz="1700" dirty="0"/>
              <a:t> represents an array of days that are closed, in this situation, it’s only Monday</a:t>
            </a:r>
          </a:p>
        </p:txBody>
      </p:sp>
      <p:pic>
        <p:nvPicPr>
          <p:cNvPr id="7" name="Picture 6" descr="A computer screen with text on it&#10;&#10;Description automatically generated">
            <a:extLst>
              <a:ext uri="{FF2B5EF4-FFF2-40B4-BE49-F238E27FC236}">
                <a16:creationId xmlns:a16="http://schemas.microsoft.com/office/drawing/2014/main" id="{718547DA-517C-49A0-893F-90AA9FFDC5A4}"/>
              </a:ext>
            </a:extLst>
          </p:cNvPr>
          <p:cNvPicPr>
            <a:picLocks noChangeAspect="1"/>
          </p:cNvPicPr>
          <p:nvPr/>
        </p:nvPicPr>
        <p:blipFill rotWithShape="1">
          <a:blip r:embed="rId2"/>
          <a:srcRect r="5998" b="-3"/>
          <a:stretch/>
        </p:blipFill>
        <p:spPr>
          <a:xfrm>
            <a:off x="20" y="2959630"/>
            <a:ext cx="6400781" cy="3898370"/>
          </a:xfrm>
          <a:prstGeom prst="rect">
            <a:avLst/>
          </a:prstGeom>
        </p:spPr>
      </p:pic>
      <p:pic>
        <p:nvPicPr>
          <p:cNvPr id="5" name="Picture 4" descr="A screen shot of a computer program&#10;&#10;Description automatically generated">
            <a:extLst>
              <a:ext uri="{FF2B5EF4-FFF2-40B4-BE49-F238E27FC236}">
                <a16:creationId xmlns:a16="http://schemas.microsoft.com/office/drawing/2014/main" id="{65CE5A16-693B-B506-7AE3-ADB0E68135C0}"/>
              </a:ext>
            </a:extLst>
          </p:cNvPr>
          <p:cNvPicPr>
            <a:picLocks noChangeAspect="1"/>
          </p:cNvPicPr>
          <p:nvPr/>
        </p:nvPicPr>
        <p:blipFill rotWithShape="1">
          <a:blip r:embed="rId3"/>
          <a:srcRect l="1207" r="42443" b="1"/>
          <a:stretch/>
        </p:blipFill>
        <p:spPr>
          <a:xfrm>
            <a:off x="6591299" y="1"/>
            <a:ext cx="5600701" cy="6857999"/>
          </a:xfrm>
          <a:prstGeom prst="rect">
            <a:avLst/>
          </a:prstGeom>
        </p:spPr>
      </p:pic>
    </p:spTree>
    <p:extLst>
      <p:ext uri="{BB962C8B-B14F-4D97-AF65-F5344CB8AC3E}">
        <p14:creationId xmlns:p14="http://schemas.microsoft.com/office/powerpoint/2010/main" val="3858773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CD504B3E-2155-480C-A1E5-DBFD02C55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9" name="Rectangle 58">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9D252FE-7AD8-1D1B-D62D-53E83B636399}"/>
              </a:ext>
            </a:extLst>
          </p:cNvPr>
          <p:cNvSpPr>
            <a:spLocks noGrp="1"/>
          </p:cNvSpPr>
          <p:nvPr>
            <p:ph type="title"/>
          </p:nvPr>
        </p:nvSpPr>
        <p:spPr>
          <a:xfrm>
            <a:off x="1051560" y="586822"/>
            <a:ext cx="3538728" cy="1645920"/>
          </a:xfrm>
        </p:spPr>
        <p:txBody>
          <a:bodyPr>
            <a:normAutofit/>
          </a:bodyPr>
          <a:lstStyle/>
          <a:p>
            <a:r>
              <a:rPr lang="en-CA" sz="3200"/>
              <a:t>Reservation: Schedule creator</a:t>
            </a:r>
          </a:p>
        </p:txBody>
      </p:sp>
      <p:sp>
        <p:nvSpPr>
          <p:cNvPr id="60" name="Rectangle 59">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8113" y="1405210"/>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53577E80-2578-2992-F9D0-47CB28F4BBB6}"/>
              </a:ext>
            </a:extLst>
          </p:cNvPr>
          <p:cNvSpPr>
            <a:spLocks noGrp="1"/>
          </p:cNvSpPr>
          <p:nvPr>
            <p:ph idx="1"/>
          </p:nvPr>
        </p:nvSpPr>
        <p:spPr>
          <a:xfrm>
            <a:off x="5349240" y="586822"/>
            <a:ext cx="6007608" cy="1645920"/>
          </a:xfrm>
        </p:spPr>
        <p:txBody>
          <a:bodyPr anchor="ctr">
            <a:normAutofit fontScale="92500"/>
          </a:bodyPr>
          <a:lstStyle/>
          <a:p>
            <a:pPr>
              <a:lnSpc>
                <a:spcPct val="100000"/>
              </a:lnSpc>
            </a:pPr>
            <a:r>
              <a:rPr lang="en-US" sz="1800" dirty="0"/>
              <a:t>Variables are taken by the form submission if it is valid.</a:t>
            </a:r>
          </a:p>
          <a:p>
            <a:pPr>
              <a:lnSpc>
                <a:spcPct val="100000"/>
              </a:lnSpc>
            </a:pPr>
            <a:r>
              <a:rPr lang="en-US" sz="1800" dirty="0"/>
              <a:t>Two variables are created: </a:t>
            </a:r>
            <a:r>
              <a:rPr lang="en-US" sz="1800" dirty="0" err="1"/>
              <a:t>receiptContent</a:t>
            </a:r>
            <a:r>
              <a:rPr lang="en-US" sz="1800" dirty="0"/>
              <a:t> which will be converted to a </a:t>
            </a:r>
            <a:r>
              <a:rPr lang="en-US" sz="1800" dirty="0" err="1"/>
              <a:t>textfile</a:t>
            </a:r>
            <a:r>
              <a:rPr lang="en-US" sz="1800" dirty="0"/>
              <a:t> as receipt for the user.</a:t>
            </a:r>
            <a:br>
              <a:rPr lang="en-US" sz="1800" dirty="0"/>
            </a:br>
            <a:r>
              <a:rPr lang="en-US" sz="1800" dirty="0" err="1"/>
              <a:t>receiptIbject</a:t>
            </a:r>
            <a:r>
              <a:rPr lang="en-US" sz="1800" dirty="0"/>
              <a:t> will be used to store in the local storage.</a:t>
            </a:r>
            <a:br>
              <a:rPr lang="en-US" sz="1800" dirty="0"/>
            </a:br>
            <a:endParaRPr lang="en-US" sz="1800" dirty="0"/>
          </a:p>
        </p:txBody>
      </p:sp>
      <p:pic>
        <p:nvPicPr>
          <p:cNvPr id="13" name="Picture 12" descr="A screen shot of a computer program&#10;&#10;Description automatically generated">
            <a:extLst>
              <a:ext uri="{FF2B5EF4-FFF2-40B4-BE49-F238E27FC236}">
                <a16:creationId xmlns:a16="http://schemas.microsoft.com/office/drawing/2014/main" id="{2BF6B0E2-1521-430D-9381-AB7F6D055533}"/>
              </a:ext>
            </a:extLst>
          </p:cNvPr>
          <p:cNvPicPr>
            <a:picLocks noChangeAspect="1"/>
          </p:cNvPicPr>
          <p:nvPr/>
        </p:nvPicPr>
        <p:blipFill rotWithShape="1">
          <a:blip r:embed="rId2"/>
          <a:srcRect r="2510" b="-1"/>
          <a:stretch/>
        </p:blipFill>
        <p:spPr>
          <a:xfrm>
            <a:off x="557789" y="2734056"/>
            <a:ext cx="4326599" cy="3483864"/>
          </a:xfrm>
          <a:prstGeom prst="rect">
            <a:avLst/>
          </a:prstGeom>
        </p:spPr>
      </p:pic>
      <p:pic>
        <p:nvPicPr>
          <p:cNvPr id="10" name="Picture 9" descr="A screen shot of a computer code&#10;&#10;Description automatically generated">
            <a:extLst>
              <a:ext uri="{FF2B5EF4-FFF2-40B4-BE49-F238E27FC236}">
                <a16:creationId xmlns:a16="http://schemas.microsoft.com/office/drawing/2014/main" id="{064DC16B-B0DB-49B3-C2E1-F89B1FD95101}"/>
              </a:ext>
            </a:extLst>
          </p:cNvPr>
          <p:cNvPicPr>
            <a:picLocks noChangeAspect="1"/>
          </p:cNvPicPr>
          <p:nvPr/>
        </p:nvPicPr>
        <p:blipFill rotWithShape="1">
          <a:blip r:embed="rId3"/>
          <a:srcRect l="2583" r="9688"/>
          <a:stretch/>
        </p:blipFill>
        <p:spPr>
          <a:xfrm>
            <a:off x="4984205" y="2681872"/>
            <a:ext cx="6737654" cy="3531389"/>
          </a:xfrm>
          <a:prstGeom prst="rect">
            <a:avLst/>
          </a:prstGeom>
        </p:spPr>
      </p:pic>
    </p:spTree>
    <p:extLst>
      <p:ext uri="{BB962C8B-B14F-4D97-AF65-F5344CB8AC3E}">
        <p14:creationId xmlns:p14="http://schemas.microsoft.com/office/powerpoint/2010/main" val="2015220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49B9E8A9-352D-4DCB-9485-C777000D4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00E9E9-4953-BDAE-DFD0-7063D78ADCB4}"/>
              </a:ext>
            </a:extLst>
          </p:cNvPr>
          <p:cNvSpPr>
            <a:spLocks noGrp="1"/>
          </p:cNvSpPr>
          <p:nvPr>
            <p:ph type="title"/>
          </p:nvPr>
        </p:nvSpPr>
        <p:spPr>
          <a:xfrm>
            <a:off x="612648" y="1078992"/>
            <a:ext cx="6272784" cy="1536192"/>
          </a:xfrm>
        </p:spPr>
        <p:txBody>
          <a:bodyPr anchor="b">
            <a:normAutofit/>
          </a:bodyPr>
          <a:lstStyle/>
          <a:p>
            <a:r>
              <a:rPr lang="en-CA" sz="5200"/>
              <a:t>Entertainers</a:t>
            </a:r>
          </a:p>
        </p:txBody>
      </p:sp>
      <p:sp>
        <p:nvSpPr>
          <p:cNvPr id="40" name="Rectangle 39">
            <a:extLst>
              <a:ext uri="{FF2B5EF4-FFF2-40B4-BE49-F238E27FC236}">
                <a16:creationId xmlns:a16="http://schemas.microsoft.com/office/drawing/2014/main" id="{C2A9B0E5-C2C1-4B85-99A9-117A659D5F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3A8AEACA-9535-4BE8-A91B-8BE82BA54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screenshot of a computer&#10;&#10;Description automatically generated">
            <a:extLst>
              <a:ext uri="{FF2B5EF4-FFF2-40B4-BE49-F238E27FC236}">
                <a16:creationId xmlns:a16="http://schemas.microsoft.com/office/drawing/2014/main" id="{8B5B9E1A-3666-3181-D7E3-43675D4B5C37}"/>
              </a:ext>
            </a:extLst>
          </p:cNvPr>
          <p:cNvPicPr>
            <a:picLocks noChangeAspect="1"/>
          </p:cNvPicPr>
          <p:nvPr/>
        </p:nvPicPr>
        <p:blipFill rotWithShape="1">
          <a:blip r:embed="rId2"/>
          <a:srcRect l="8358" r="8689"/>
          <a:stretch/>
        </p:blipFill>
        <p:spPr>
          <a:xfrm>
            <a:off x="6887025" y="-1"/>
            <a:ext cx="5304976" cy="3453385"/>
          </a:xfrm>
          <a:prstGeom prst="rect">
            <a:avLst/>
          </a:prstGeom>
        </p:spPr>
      </p:pic>
      <p:sp>
        <p:nvSpPr>
          <p:cNvPr id="29" name="Content Placeholder 10">
            <a:extLst>
              <a:ext uri="{FF2B5EF4-FFF2-40B4-BE49-F238E27FC236}">
                <a16:creationId xmlns:a16="http://schemas.microsoft.com/office/drawing/2014/main" id="{3A2F0AD6-0FD5-97B7-596F-507479609BD8}"/>
              </a:ext>
            </a:extLst>
          </p:cNvPr>
          <p:cNvSpPr>
            <a:spLocks noGrp="1"/>
          </p:cNvSpPr>
          <p:nvPr>
            <p:ph idx="1"/>
          </p:nvPr>
        </p:nvSpPr>
        <p:spPr>
          <a:xfrm>
            <a:off x="612648" y="3355848"/>
            <a:ext cx="6272784" cy="2825496"/>
          </a:xfrm>
        </p:spPr>
        <p:txBody>
          <a:bodyPr>
            <a:normAutofit/>
          </a:bodyPr>
          <a:lstStyle/>
          <a:p>
            <a:r>
              <a:rPr lang="en-US" sz="1800" dirty="0"/>
              <a:t>Each entertainer has its special meal attributed to them.</a:t>
            </a:r>
          </a:p>
          <a:p>
            <a:r>
              <a:rPr lang="en-US" sz="1800" dirty="0"/>
              <a:t>All legally created with no copyrighted problem whatsoever!</a:t>
            </a:r>
          </a:p>
        </p:txBody>
      </p:sp>
      <p:pic>
        <p:nvPicPr>
          <p:cNvPr id="5" name="Content Placeholder 4" descr="A screenshot of a computer&#10;&#10;Description automatically generated">
            <a:extLst>
              <a:ext uri="{FF2B5EF4-FFF2-40B4-BE49-F238E27FC236}">
                <a16:creationId xmlns:a16="http://schemas.microsoft.com/office/drawing/2014/main" id="{5D9893D3-B2FF-A8B1-997B-38AC25677673}"/>
              </a:ext>
            </a:extLst>
          </p:cNvPr>
          <p:cNvPicPr>
            <a:picLocks noChangeAspect="1"/>
          </p:cNvPicPr>
          <p:nvPr/>
        </p:nvPicPr>
        <p:blipFill rotWithShape="1">
          <a:blip r:embed="rId3"/>
          <a:stretch/>
        </p:blipFill>
        <p:spPr>
          <a:xfrm>
            <a:off x="5639779" y="4204353"/>
            <a:ext cx="6552221" cy="2653648"/>
          </a:xfrm>
          <a:prstGeom prst="rect">
            <a:avLst/>
          </a:prstGeom>
        </p:spPr>
      </p:pic>
    </p:spTree>
    <p:extLst>
      <p:ext uri="{BB962C8B-B14F-4D97-AF65-F5344CB8AC3E}">
        <p14:creationId xmlns:p14="http://schemas.microsoft.com/office/powerpoint/2010/main" val="669752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id="{96646FC9-C66D-4EC7-8310-0DD4ACC49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49EF669-C6FE-7707-B1AC-4E400B45B627}"/>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a:t>About Us and Contact</a:t>
            </a:r>
          </a:p>
        </p:txBody>
      </p:sp>
      <p:sp>
        <p:nvSpPr>
          <p:cNvPr id="20" name="Rectangle: Rounded Corners 19">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Content Placeholder 4" descr="A screenshot of a website&#10;&#10;Description automatically generated">
            <a:extLst>
              <a:ext uri="{FF2B5EF4-FFF2-40B4-BE49-F238E27FC236}">
                <a16:creationId xmlns:a16="http://schemas.microsoft.com/office/drawing/2014/main" id="{85BC3A88-6427-2E73-75C5-27C3C160788F}"/>
              </a:ext>
            </a:extLst>
          </p:cNvPr>
          <p:cNvPicPr>
            <a:picLocks noGrp="1" noChangeAspect="1"/>
          </p:cNvPicPr>
          <p:nvPr>
            <p:ph idx="1"/>
          </p:nvPr>
        </p:nvPicPr>
        <p:blipFill>
          <a:blip r:embed="rId2"/>
          <a:stretch>
            <a:fillRect/>
          </a:stretch>
        </p:blipFill>
        <p:spPr>
          <a:xfrm>
            <a:off x="938972" y="2139484"/>
            <a:ext cx="4489328" cy="4096512"/>
          </a:xfrm>
          <a:prstGeom prst="rect">
            <a:avLst/>
          </a:prstGeom>
        </p:spPr>
      </p:pic>
      <p:pic>
        <p:nvPicPr>
          <p:cNvPr id="7" name="Picture 6" descr="A screenshot of a contact us&#10;&#10;Description automatically generated">
            <a:extLst>
              <a:ext uri="{FF2B5EF4-FFF2-40B4-BE49-F238E27FC236}">
                <a16:creationId xmlns:a16="http://schemas.microsoft.com/office/drawing/2014/main" id="{23533BF3-BF57-769A-DC85-62006EC34F07}"/>
              </a:ext>
            </a:extLst>
          </p:cNvPr>
          <p:cNvPicPr>
            <a:picLocks noChangeAspect="1"/>
          </p:cNvPicPr>
          <p:nvPr/>
        </p:nvPicPr>
        <p:blipFill>
          <a:blip r:embed="rId3"/>
          <a:stretch>
            <a:fillRect/>
          </a:stretch>
        </p:blipFill>
        <p:spPr>
          <a:xfrm>
            <a:off x="6738830" y="2139484"/>
            <a:ext cx="4539071" cy="4096512"/>
          </a:xfrm>
          <a:prstGeom prst="rect">
            <a:avLst/>
          </a:prstGeom>
        </p:spPr>
      </p:pic>
    </p:spTree>
    <p:extLst>
      <p:ext uri="{BB962C8B-B14F-4D97-AF65-F5344CB8AC3E}">
        <p14:creationId xmlns:p14="http://schemas.microsoft.com/office/powerpoint/2010/main" val="1044997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D8C7C3-BD60-E832-5DFE-63CEAD67FAE7}"/>
              </a:ext>
            </a:extLst>
          </p:cNvPr>
          <p:cNvSpPr>
            <a:spLocks noGrp="1"/>
          </p:cNvSpPr>
          <p:nvPr>
            <p:ph type="title"/>
          </p:nvPr>
        </p:nvSpPr>
        <p:spPr>
          <a:xfrm>
            <a:off x="411480" y="987552"/>
            <a:ext cx="4485861" cy="1088136"/>
          </a:xfrm>
        </p:spPr>
        <p:txBody>
          <a:bodyPr anchor="b">
            <a:normAutofit/>
          </a:bodyPr>
          <a:lstStyle/>
          <a:p>
            <a:r>
              <a:rPr lang="en-CA" sz="3400"/>
              <a:t>Heaven Hearth: the inspiration</a:t>
            </a:r>
          </a:p>
        </p:txBody>
      </p:sp>
      <p:sp>
        <p:nvSpPr>
          <p:cNvPr id="1033" name="Rectangle 1032">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5" name="Rectangle 1034">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F688056-95AA-C6D0-1A31-2DFC0A475AC3}"/>
              </a:ext>
            </a:extLst>
          </p:cNvPr>
          <p:cNvSpPr>
            <a:spLocks noGrp="1"/>
          </p:cNvSpPr>
          <p:nvPr>
            <p:ph idx="1"/>
          </p:nvPr>
        </p:nvSpPr>
        <p:spPr>
          <a:xfrm>
            <a:off x="411479" y="2688336"/>
            <a:ext cx="4498848" cy="3772140"/>
          </a:xfrm>
        </p:spPr>
        <p:txBody>
          <a:bodyPr anchor="t">
            <a:normAutofit fontScale="92500" lnSpcReduction="20000"/>
          </a:bodyPr>
          <a:lstStyle/>
          <a:p>
            <a:r>
              <a:rPr lang="en-CA" sz="1700" dirty="0"/>
              <a:t>Heaven: Religious cosmological (making sense of the world through religion) where deities, angels, </a:t>
            </a:r>
            <a:r>
              <a:rPr lang="en-CA" sz="1700" dirty="0" err="1"/>
              <a:t>etc</a:t>
            </a:r>
            <a:r>
              <a:rPr lang="en-CA" sz="1700" dirty="0"/>
              <a:t> live.</a:t>
            </a:r>
          </a:p>
          <a:p>
            <a:r>
              <a:rPr lang="en-CA" sz="1700" dirty="0"/>
              <a:t>Hearth: The place in a home where fire is kept for heating.</a:t>
            </a:r>
          </a:p>
          <a:p>
            <a:endParaRPr lang="en-CA" sz="1700" dirty="0"/>
          </a:p>
          <a:p>
            <a:r>
              <a:rPr lang="en-CA" sz="1700" dirty="0"/>
              <a:t>Why the name: </a:t>
            </a:r>
          </a:p>
          <a:p>
            <a:r>
              <a:rPr lang="en-CA" sz="1700" dirty="0"/>
              <a:t>Hearth: A fireplace is usually used in literature to describe a warm place (a place that feel comforting). </a:t>
            </a:r>
          </a:p>
          <a:p>
            <a:r>
              <a:rPr lang="en-CA" sz="1700" dirty="0"/>
              <a:t>Heaven: used in literature when something achieves something even higher than content or happiness.</a:t>
            </a:r>
          </a:p>
        </p:txBody>
      </p:sp>
      <p:pic>
        <p:nvPicPr>
          <p:cNvPr id="1026" name="Picture 2" descr="Hearth - Wikipedia">
            <a:extLst>
              <a:ext uri="{FF2B5EF4-FFF2-40B4-BE49-F238E27FC236}">
                <a16:creationId xmlns:a16="http://schemas.microsoft.com/office/drawing/2014/main" id="{C7035A02-2E4B-6914-EE5A-DB9562DF82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056" r="-2" b="225"/>
          <a:stretch/>
        </p:blipFill>
        <p:spPr bwMode="auto">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noFill/>
          <a:effectLst>
            <a:outerShdw blurRad="50800" dist="38100" dir="10800000" algn="r" rotWithShape="0">
              <a:schemeClr val="bg1">
                <a:lumMod val="85000"/>
                <a:alpha val="30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36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CBC69AF-AE9D-43C7-A183-244646418B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house with a sign on the front&#10;&#10;Description automatically generated">
            <a:extLst>
              <a:ext uri="{FF2B5EF4-FFF2-40B4-BE49-F238E27FC236}">
                <a16:creationId xmlns:a16="http://schemas.microsoft.com/office/drawing/2014/main" id="{DD6498EB-2C2C-8E74-4BF9-312C3CA1CD68}"/>
              </a:ext>
            </a:extLst>
          </p:cNvPr>
          <p:cNvPicPr>
            <a:picLocks noChangeAspect="1"/>
          </p:cNvPicPr>
          <p:nvPr/>
        </p:nvPicPr>
        <p:blipFill rotWithShape="1">
          <a:blip r:embed="rId2">
            <a:extLst>
              <a:ext uri="{28A0092B-C50C-407E-A947-70E740481C1C}">
                <a14:useLocalDpi xmlns:a14="http://schemas.microsoft.com/office/drawing/2010/main" val="0"/>
              </a:ext>
            </a:extLst>
          </a:blip>
          <a:srcRect l="14014" r="13408"/>
          <a:stretch/>
        </p:blipFill>
        <p:spPr>
          <a:xfrm>
            <a:off x="20" y="10"/>
            <a:ext cx="4977364" cy="6857990"/>
          </a:xfrm>
          <a:prstGeom prst="rect">
            <a:avLst/>
          </a:prstGeom>
        </p:spPr>
      </p:pic>
      <p:pic>
        <p:nvPicPr>
          <p:cNvPr id="7" name="Picture 6" descr="A room with tables and chairs and a fireplace&#10;&#10;Description automatically generated">
            <a:extLst>
              <a:ext uri="{FF2B5EF4-FFF2-40B4-BE49-F238E27FC236}">
                <a16:creationId xmlns:a16="http://schemas.microsoft.com/office/drawing/2014/main" id="{346D8A75-563D-A240-2937-CDE123C8AE02}"/>
              </a:ext>
            </a:extLst>
          </p:cNvPr>
          <p:cNvPicPr>
            <a:picLocks noChangeAspect="1"/>
          </p:cNvPicPr>
          <p:nvPr/>
        </p:nvPicPr>
        <p:blipFill rotWithShape="1">
          <a:blip r:embed="rId3">
            <a:extLst>
              <a:ext uri="{28A0092B-C50C-407E-A947-70E740481C1C}">
                <a14:useLocalDpi xmlns:a14="http://schemas.microsoft.com/office/drawing/2010/main" val="0"/>
              </a:ext>
            </a:extLst>
          </a:blip>
          <a:srcRect t="4943" r="3" b="3"/>
          <a:stretch/>
        </p:blipFill>
        <p:spPr>
          <a:xfrm>
            <a:off x="4977384" y="10"/>
            <a:ext cx="7214616" cy="6857990"/>
          </a:xfrm>
          <a:prstGeom prst="rect">
            <a:avLst/>
          </a:prstGeom>
        </p:spPr>
      </p:pic>
      <p:sp>
        <p:nvSpPr>
          <p:cNvPr id="14" name="Rectangle 13">
            <a:extLst>
              <a:ext uri="{FF2B5EF4-FFF2-40B4-BE49-F238E27FC236}">
                <a16:creationId xmlns:a16="http://schemas.microsoft.com/office/drawing/2014/main" id="{BE64232A-D912-4882-BF58-104918115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4218905"/>
            <a:ext cx="5625863" cy="2089317"/>
          </a:xfrm>
          <a:prstGeom prst="rect">
            <a:avLst/>
          </a:prstGeom>
          <a:solidFill>
            <a:schemeClr val="bg1">
              <a:alpha val="95000"/>
            </a:schemeClr>
          </a:solidFill>
          <a:ln w="12700">
            <a:solidFill>
              <a:schemeClr val="tx2">
                <a:lumMod val="10000"/>
                <a:lumOff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Rounded Corners 15">
            <a:extLst>
              <a:ext uri="{FF2B5EF4-FFF2-40B4-BE49-F238E27FC236}">
                <a16:creationId xmlns:a16="http://schemas.microsoft.com/office/drawing/2014/main" id="{E8E4E9D8-6D9C-4646-83A2-11844D84E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5574" y="3876005"/>
            <a:ext cx="4848225"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DF07EE-A707-CA88-70A1-854C407718F1}"/>
              </a:ext>
            </a:extLst>
          </p:cNvPr>
          <p:cNvSpPr>
            <a:spLocks noGrp="1"/>
          </p:cNvSpPr>
          <p:nvPr>
            <p:ph type="title"/>
          </p:nvPr>
        </p:nvSpPr>
        <p:spPr>
          <a:xfrm>
            <a:off x="6772758" y="3949157"/>
            <a:ext cx="4324351" cy="539496"/>
          </a:xfrm>
        </p:spPr>
        <p:txBody>
          <a:bodyPr>
            <a:normAutofit/>
          </a:bodyPr>
          <a:lstStyle/>
          <a:p>
            <a:pPr algn="ctr"/>
            <a:r>
              <a:rPr lang="en-CA" sz="2700">
                <a:solidFill>
                  <a:schemeClr val="bg1"/>
                </a:solidFill>
              </a:rPr>
              <a:t>About Heaven Hearth</a:t>
            </a:r>
          </a:p>
        </p:txBody>
      </p:sp>
      <p:sp>
        <p:nvSpPr>
          <p:cNvPr id="3" name="Content Placeholder 2">
            <a:extLst>
              <a:ext uri="{FF2B5EF4-FFF2-40B4-BE49-F238E27FC236}">
                <a16:creationId xmlns:a16="http://schemas.microsoft.com/office/drawing/2014/main" id="{6AB6C21E-CBE2-A341-4BD4-3749678871B2}"/>
              </a:ext>
            </a:extLst>
          </p:cNvPr>
          <p:cNvSpPr>
            <a:spLocks noGrp="1"/>
          </p:cNvSpPr>
          <p:nvPr>
            <p:ph idx="1"/>
          </p:nvPr>
        </p:nvSpPr>
        <p:spPr>
          <a:xfrm>
            <a:off x="6431138" y="4697298"/>
            <a:ext cx="5040034" cy="1435608"/>
          </a:xfrm>
        </p:spPr>
        <p:txBody>
          <a:bodyPr anchor="ctr">
            <a:noAutofit/>
          </a:bodyPr>
          <a:lstStyle/>
          <a:p>
            <a:pPr marL="0" indent="0" algn="ctr">
              <a:lnSpc>
                <a:spcPct val="100000"/>
              </a:lnSpc>
              <a:buNone/>
            </a:pPr>
            <a:r>
              <a:rPr lang="en-US" sz="1400" b="0" i="0" dirty="0">
                <a:effectLst/>
                <a:latin typeface="Times New Roman" panose="02020603050405020304" pitchFamily="18" charset="0"/>
              </a:rPr>
              <a:t>Heaven Hearth is a cozy restaurant that provides good entertainment and food. Whether you are going to get your fill or just want a cozy atmosphere, Heaven Hearth is the place for you! Our restaurant thrives on quality food but also quality environment by giving the consumer the best of the best afternoon and late night entertainment thanks to our incredible animatronics created and in collaboration with agreeing companies.</a:t>
            </a:r>
            <a:endParaRPr lang="en-CA" sz="1400" dirty="0"/>
          </a:p>
        </p:txBody>
      </p:sp>
    </p:spTree>
    <p:extLst>
      <p:ext uri="{BB962C8B-B14F-4D97-AF65-F5344CB8AC3E}">
        <p14:creationId xmlns:p14="http://schemas.microsoft.com/office/powerpoint/2010/main" val="3228593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Rectangle 3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2" name="Freeform: Shape 4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4" name="Freeform: Shape 4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745DA3A-0CB3-5B17-8F9F-A7C3C46C234E}"/>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Scheduling</a:t>
            </a:r>
          </a:p>
        </p:txBody>
      </p:sp>
      <p:sp>
        <p:nvSpPr>
          <p:cNvPr id="46" name="Rectangle 4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descr="A city with trees and a river&#10;&#10;Description automatically generated">
            <a:extLst>
              <a:ext uri="{FF2B5EF4-FFF2-40B4-BE49-F238E27FC236}">
                <a16:creationId xmlns:a16="http://schemas.microsoft.com/office/drawing/2014/main" id="{12A52BCA-D923-7529-CA7F-37ECE181E1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4788" y="125472"/>
            <a:ext cx="5147380" cy="3435876"/>
          </a:xfrm>
          <a:prstGeom prst="rect">
            <a:avLst/>
          </a:prstGeom>
        </p:spPr>
      </p:pic>
      <p:graphicFrame>
        <p:nvGraphicFramePr>
          <p:cNvPr id="15" name="Table 14">
            <a:extLst>
              <a:ext uri="{FF2B5EF4-FFF2-40B4-BE49-F238E27FC236}">
                <a16:creationId xmlns:a16="http://schemas.microsoft.com/office/drawing/2014/main" id="{93B7D7EA-7CDD-848F-7583-01C4BCE01ED0}"/>
              </a:ext>
            </a:extLst>
          </p:cNvPr>
          <p:cNvGraphicFramePr>
            <a:graphicFrameLocks noGrp="1"/>
          </p:cNvGraphicFramePr>
          <p:nvPr>
            <p:extLst>
              <p:ext uri="{D42A27DB-BD31-4B8C-83A1-F6EECF244321}">
                <p14:modId xmlns:p14="http://schemas.microsoft.com/office/powerpoint/2010/main" val="631710309"/>
              </p:ext>
            </p:extLst>
          </p:nvPr>
        </p:nvGraphicFramePr>
        <p:xfrm>
          <a:off x="5584788" y="3792865"/>
          <a:ext cx="5194470" cy="2926080"/>
        </p:xfrm>
        <a:graphic>
          <a:graphicData uri="http://schemas.openxmlformats.org/drawingml/2006/table">
            <a:tbl>
              <a:tblPr firstRow="1" bandRow="1">
                <a:tableStyleId>{5C22544A-7EE6-4342-B048-85BDC9FD1C3A}</a:tableStyleId>
              </a:tblPr>
              <a:tblGrid>
                <a:gridCol w="2597235">
                  <a:extLst>
                    <a:ext uri="{9D8B030D-6E8A-4147-A177-3AD203B41FA5}">
                      <a16:colId xmlns:a16="http://schemas.microsoft.com/office/drawing/2014/main" val="2952321748"/>
                    </a:ext>
                  </a:extLst>
                </a:gridCol>
                <a:gridCol w="2597235">
                  <a:extLst>
                    <a:ext uri="{9D8B030D-6E8A-4147-A177-3AD203B41FA5}">
                      <a16:colId xmlns:a16="http://schemas.microsoft.com/office/drawing/2014/main" val="3999205258"/>
                    </a:ext>
                  </a:extLst>
                </a:gridCol>
              </a:tblGrid>
              <a:tr h="124875">
                <a:tc>
                  <a:txBody>
                    <a:bodyPr/>
                    <a:lstStyle/>
                    <a:p>
                      <a:pPr algn="ctr"/>
                      <a:r>
                        <a:rPr lang="en-CA" dirty="0">
                          <a:solidFill>
                            <a:schemeClr val="tx2"/>
                          </a:solidFill>
                        </a:rPr>
                        <a:t>Days</a:t>
                      </a:r>
                    </a:p>
                  </a:txBody>
                  <a:tcPr/>
                </a:tc>
                <a:tc>
                  <a:txBody>
                    <a:bodyPr/>
                    <a:lstStyle/>
                    <a:p>
                      <a:pPr algn="ctr"/>
                      <a:r>
                        <a:rPr lang="en-CA" dirty="0">
                          <a:solidFill>
                            <a:schemeClr val="tx2"/>
                          </a:solidFill>
                        </a:rPr>
                        <a:t>Time</a:t>
                      </a:r>
                    </a:p>
                  </a:txBody>
                  <a:tcPr/>
                </a:tc>
                <a:extLst>
                  <a:ext uri="{0D108BD9-81ED-4DB2-BD59-A6C34878D82A}">
                    <a16:rowId xmlns:a16="http://schemas.microsoft.com/office/drawing/2014/main" val="362574298"/>
                  </a:ext>
                </a:extLst>
              </a:tr>
              <a:tr h="124875">
                <a:tc>
                  <a:txBody>
                    <a:bodyPr/>
                    <a:lstStyle/>
                    <a:p>
                      <a:pPr algn="ctr"/>
                      <a:r>
                        <a:rPr lang="en-CA" dirty="0"/>
                        <a:t>Monday</a:t>
                      </a:r>
                    </a:p>
                  </a:txBody>
                  <a:tcPr/>
                </a:tc>
                <a:tc>
                  <a:txBody>
                    <a:bodyPr/>
                    <a:lstStyle/>
                    <a:p>
                      <a:pPr algn="ctr"/>
                      <a:r>
                        <a:rPr lang="en-CA" dirty="0"/>
                        <a:t>Closed</a:t>
                      </a:r>
                    </a:p>
                  </a:txBody>
                  <a:tcPr/>
                </a:tc>
                <a:extLst>
                  <a:ext uri="{0D108BD9-81ED-4DB2-BD59-A6C34878D82A}">
                    <a16:rowId xmlns:a16="http://schemas.microsoft.com/office/drawing/2014/main" val="1276633379"/>
                  </a:ext>
                </a:extLst>
              </a:tr>
              <a:tr h="124875">
                <a:tc>
                  <a:txBody>
                    <a:bodyPr/>
                    <a:lstStyle/>
                    <a:p>
                      <a:pPr algn="ctr"/>
                      <a:r>
                        <a:rPr lang="en-CA" dirty="0"/>
                        <a:t>Tuesday</a:t>
                      </a:r>
                    </a:p>
                  </a:txBody>
                  <a:tcPr/>
                </a:tc>
                <a:tc>
                  <a:txBody>
                    <a:bodyPr/>
                    <a:lstStyle/>
                    <a:p>
                      <a:pPr algn="ctr"/>
                      <a:r>
                        <a:rPr lang="en-CA" dirty="0"/>
                        <a:t>8AM – 5PM</a:t>
                      </a:r>
                    </a:p>
                  </a:txBody>
                  <a:tcPr/>
                </a:tc>
                <a:extLst>
                  <a:ext uri="{0D108BD9-81ED-4DB2-BD59-A6C34878D82A}">
                    <a16:rowId xmlns:a16="http://schemas.microsoft.com/office/drawing/2014/main" val="4083415588"/>
                  </a:ext>
                </a:extLst>
              </a:tr>
              <a:tr h="124875">
                <a:tc>
                  <a:txBody>
                    <a:bodyPr/>
                    <a:lstStyle/>
                    <a:p>
                      <a:pPr algn="ctr"/>
                      <a:r>
                        <a:rPr lang="en-CA" dirty="0"/>
                        <a:t>Wednesday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t>8AM – 5PM</a:t>
                      </a:r>
                    </a:p>
                  </a:txBody>
                  <a:tcPr/>
                </a:tc>
                <a:extLst>
                  <a:ext uri="{0D108BD9-81ED-4DB2-BD59-A6C34878D82A}">
                    <a16:rowId xmlns:a16="http://schemas.microsoft.com/office/drawing/2014/main" val="1040784460"/>
                  </a:ext>
                </a:extLst>
              </a:tr>
              <a:tr h="124875">
                <a:tc>
                  <a:txBody>
                    <a:bodyPr/>
                    <a:lstStyle/>
                    <a:p>
                      <a:pPr algn="ctr"/>
                      <a:r>
                        <a:rPr lang="en-CA" dirty="0"/>
                        <a:t>Thursday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t>8AM – 10PM</a:t>
                      </a:r>
                    </a:p>
                  </a:txBody>
                  <a:tcPr/>
                </a:tc>
                <a:extLst>
                  <a:ext uri="{0D108BD9-81ED-4DB2-BD59-A6C34878D82A}">
                    <a16:rowId xmlns:a16="http://schemas.microsoft.com/office/drawing/2014/main" val="2782535951"/>
                  </a:ext>
                </a:extLst>
              </a:tr>
              <a:tr h="124875">
                <a:tc>
                  <a:txBody>
                    <a:bodyPr/>
                    <a:lstStyle/>
                    <a:p>
                      <a:pPr algn="ctr"/>
                      <a:r>
                        <a:rPr lang="en-CA" dirty="0"/>
                        <a:t>Friday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t>8AM – 12PM</a:t>
                      </a:r>
                    </a:p>
                  </a:txBody>
                  <a:tcPr/>
                </a:tc>
                <a:extLst>
                  <a:ext uri="{0D108BD9-81ED-4DB2-BD59-A6C34878D82A}">
                    <a16:rowId xmlns:a16="http://schemas.microsoft.com/office/drawing/2014/main" val="121342013"/>
                  </a:ext>
                </a:extLst>
              </a:tr>
              <a:tr h="124875">
                <a:tc>
                  <a:txBody>
                    <a:bodyPr/>
                    <a:lstStyle/>
                    <a:p>
                      <a:pPr algn="ctr"/>
                      <a:r>
                        <a:rPr lang="en-CA" dirty="0"/>
                        <a:t>Saturday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t>8AM – 12PM</a:t>
                      </a:r>
                    </a:p>
                  </a:txBody>
                  <a:tcPr/>
                </a:tc>
                <a:extLst>
                  <a:ext uri="{0D108BD9-81ED-4DB2-BD59-A6C34878D82A}">
                    <a16:rowId xmlns:a16="http://schemas.microsoft.com/office/drawing/2014/main" val="1216921489"/>
                  </a:ext>
                </a:extLst>
              </a:tr>
              <a:tr h="124875">
                <a:tc>
                  <a:txBody>
                    <a:bodyPr/>
                    <a:lstStyle/>
                    <a:p>
                      <a:pPr algn="ctr"/>
                      <a:r>
                        <a:rPr lang="en-CA" dirty="0"/>
                        <a:t>Sunday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t>8AM – 12PM</a:t>
                      </a:r>
                    </a:p>
                  </a:txBody>
                  <a:tcPr/>
                </a:tc>
                <a:extLst>
                  <a:ext uri="{0D108BD9-81ED-4DB2-BD59-A6C34878D82A}">
                    <a16:rowId xmlns:a16="http://schemas.microsoft.com/office/drawing/2014/main" val="2287665890"/>
                  </a:ext>
                </a:extLst>
              </a:tr>
            </a:tbl>
          </a:graphicData>
        </a:graphic>
      </p:graphicFrame>
    </p:spTree>
    <p:extLst>
      <p:ext uri="{BB962C8B-B14F-4D97-AF65-F5344CB8AC3E}">
        <p14:creationId xmlns:p14="http://schemas.microsoft.com/office/powerpoint/2010/main" val="1422411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Rectangle 21">
            <a:extLst>
              <a:ext uri="{FF2B5EF4-FFF2-40B4-BE49-F238E27FC236}">
                <a16:creationId xmlns:a16="http://schemas.microsoft.com/office/drawing/2014/main" id="{D48D9584-D2FD-48CE-9E17-4E250B743B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late of fried chicken strips and sauces&#10;&#10;Description automatically generated">
            <a:extLst>
              <a:ext uri="{FF2B5EF4-FFF2-40B4-BE49-F238E27FC236}">
                <a16:creationId xmlns:a16="http://schemas.microsoft.com/office/drawing/2014/main" id="{B402A0B0-09B8-D93E-9BA4-A4D72CCECCDE}"/>
              </a:ext>
            </a:extLst>
          </p:cNvPr>
          <p:cNvPicPr>
            <a:picLocks noChangeAspect="1"/>
          </p:cNvPicPr>
          <p:nvPr/>
        </p:nvPicPr>
        <p:blipFill rotWithShape="1">
          <a:blip r:embed="rId2">
            <a:extLst>
              <a:ext uri="{28A0092B-C50C-407E-A947-70E740481C1C}">
                <a14:useLocalDpi xmlns:a14="http://schemas.microsoft.com/office/drawing/2010/main" val="0"/>
              </a:ext>
            </a:extLst>
          </a:blip>
          <a:srcRect t="21107" r="-2" b="10578"/>
          <a:stretch/>
        </p:blipFill>
        <p:spPr>
          <a:xfrm>
            <a:off x="357721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9" name="Picture 8" descr="A plate of food on a table&#10;&#10;Description automatically generated">
            <a:extLst>
              <a:ext uri="{FF2B5EF4-FFF2-40B4-BE49-F238E27FC236}">
                <a16:creationId xmlns:a16="http://schemas.microsoft.com/office/drawing/2014/main" id="{EA609DCF-645F-14D9-B552-9E39FE1C0D1D}"/>
              </a:ext>
            </a:extLst>
          </p:cNvPr>
          <p:cNvPicPr>
            <a:picLocks noChangeAspect="1"/>
          </p:cNvPicPr>
          <p:nvPr/>
        </p:nvPicPr>
        <p:blipFill rotWithShape="1">
          <a:blip r:embed="rId3">
            <a:extLst>
              <a:ext uri="{28A0092B-C50C-407E-A947-70E740481C1C}">
                <a14:useLocalDpi xmlns:a14="http://schemas.microsoft.com/office/drawing/2010/main" val="0"/>
              </a:ext>
            </a:extLst>
          </a:blip>
          <a:srcRect l="10786" r="3792" b="1"/>
          <a:stretch/>
        </p:blipFill>
        <p:spPr>
          <a:xfrm>
            <a:off x="7822523" y="3456433"/>
            <a:ext cx="4369477" cy="3401568"/>
          </a:xfrm>
          <a:custGeom>
            <a:avLst/>
            <a:gdLst/>
            <a:ahLst/>
            <a:cxnLst/>
            <a:rect l="l" t="t" r="r" b="b"/>
            <a:pathLst>
              <a:path w="4369477" h="3401568">
                <a:moveTo>
                  <a:pt x="781270" y="0"/>
                </a:moveTo>
                <a:lnTo>
                  <a:pt x="4369477" y="0"/>
                </a:lnTo>
                <a:lnTo>
                  <a:pt x="4369477" y="3401568"/>
                </a:lnTo>
                <a:lnTo>
                  <a:pt x="0" y="3401568"/>
                </a:lnTo>
                <a:lnTo>
                  <a:pt x="1963" y="3397912"/>
                </a:lnTo>
                <a:cubicBezTo>
                  <a:pt x="454182" y="2512619"/>
                  <a:pt x="736170" y="1430108"/>
                  <a:pt x="776876" y="254399"/>
                </a:cubicBezTo>
                <a:close/>
              </a:path>
            </a:pathLst>
          </a:custGeom>
        </p:spPr>
      </p:pic>
      <p:pic>
        <p:nvPicPr>
          <p:cNvPr id="5" name="Content Placeholder 4" descr="A croissant sandwich with bacon and guacamole&#10;&#10;Description automatically generated">
            <a:extLst>
              <a:ext uri="{FF2B5EF4-FFF2-40B4-BE49-F238E27FC236}">
                <a16:creationId xmlns:a16="http://schemas.microsoft.com/office/drawing/2014/main" id="{2F27B4AD-0C10-A2EF-18D6-0A311E8CC523}"/>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21735" r="2" b="9206"/>
          <a:stretch/>
        </p:blipFill>
        <p:spPr>
          <a:xfrm>
            <a:off x="3630260"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24" name="Freeform: Shape 23">
            <a:extLst>
              <a:ext uri="{FF2B5EF4-FFF2-40B4-BE49-F238E27FC236}">
                <a16:creationId xmlns:a16="http://schemas.microsoft.com/office/drawing/2014/main" id="{CA17DEF4-6C5D-41C6-8D93-5C7CFD7ADA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97136" cy="6858000"/>
          </a:xfrm>
          <a:custGeom>
            <a:avLst/>
            <a:gdLst>
              <a:gd name="connsiteX0" fmla="*/ 0 w 4397136"/>
              <a:gd name="connsiteY0" fmla="*/ 0 h 6858000"/>
              <a:gd name="connsiteX1" fmla="*/ 3599069 w 4397136"/>
              <a:gd name="connsiteY1" fmla="*/ 0 h 6858000"/>
              <a:gd name="connsiteX2" fmla="*/ 3634072 w 4397136"/>
              <a:gd name="connsiteY2" fmla="*/ 58977 h 6858000"/>
              <a:gd name="connsiteX3" fmla="*/ 4397136 w 4397136"/>
              <a:gd name="connsiteY3" fmla="*/ 3474189 h 6858000"/>
              <a:gd name="connsiteX4" fmla="*/ 3802221 w 4397136"/>
              <a:gd name="connsiteY4" fmla="*/ 6546415 h 6858000"/>
              <a:gd name="connsiteX5" fmla="*/ 3649466 w 4397136"/>
              <a:gd name="connsiteY5" fmla="*/ 6858000 h 6858000"/>
              <a:gd name="connsiteX6" fmla="*/ 0 w 439713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7136" h="6858000">
                <a:moveTo>
                  <a:pt x="0" y="0"/>
                </a:moveTo>
                <a:lnTo>
                  <a:pt x="3599069" y="0"/>
                </a:lnTo>
                <a:lnTo>
                  <a:pt x="3634072" y="58977"/>
                </a:lnTo>
                <a:cubicBezTo>
                  <a:pt x="4105532" y="933006"/>
                  <a:pt x="4397136" y="2140466"/>
                  <a:pt x="4397136" y="3474189"/>
                </a:cubicBezTo>
                <a:cubicBezTo>
                  <a:pt x="4397136" y="4641197"/>
                  <a:pt x="4173877" y="5711534"/>
                  <a:pt x="3802221" y="6546415"/>
                </a:cubicBezTo>
                <a:lnTo>
                  <a:pt x="3649466"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Freeform: Shape 25">
            <a:extLst>
              <a:ext uri="{FF2B5EF4-FFF2-40B4-BE49-F238E27FC236}">
                <a16:creationId xmlns:a16="http://schemas.microsoft.com/office/drawing/2014/main" id="{22BBC5A3-5C8C-4FB9-AEFF-8778D2C98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86504" cy="6858000"/>
          </a:xfrm>
          <a:custGeom>
            <a:avLst/>
            <a:gdLst>
              <a:gd name="connsiteX0" fmla="*/ 0 w 4386504"/>
              <a:gd name="connsiteY0" fmla="*/ 0 h 6858000"/>
              <a:gd name="connsiteX1" fmla="*/ 3588437 w 4386504"/>
              <a:gd name="connsiteY1" fmla="*/ 0 h 6858000"/>
              <a:gd name="connsiteX2" fmla="*/ 3623440 w 4386504"/>
              <a:gd name="connsiteY2" fmla="*/ 58977 h 6858000"/>
              <a:gd name="connsiteX3" fmla="*/ 4386504 w 4386504"/>
              <a:gd name="connsiteY3" fmla="*/ 3474189 h 6858000"/>
              <a:gd name="connsiteX4" fmla="*/ 3791589 w 4386504"/>
              <a:gd name="connsiteY4" fmla="*/ 6546415 h 6858000"/>
              <a:gd name="connsiteX5" fmla="*/ 3638834 w 4386504"/>
              <a:gd name="connsiteY5" fmla="*/ 6858000 h 6858000"/>
              <a:gd name="connsiteX6" fmla="*/ 0 w 438650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6504" h="6858000">
                <a:moveTo>
                  <a:pt x="0" y="0"/>
                </a:moveTo>
                <a:lnTo>
                  <a:pt x="3588437" y="0"/>
                </a:lnTo>
                <a:lnTo>
                  <a:pt x="3623440" y="58977"/>
                </a:lnTo>
                <a:cubicBezTo>
                  <a:pt x="4094900" y="933006"/>
                  <a:pt x="4386504" y="2140466"/>
                  <a:pt x="4386504" y="3474189"/>
                </a:cubicBezTo>
                <a:cubicBezTo>
                  <a:pt x="4386504" y="4641197"/>
                  <a:pt x="4163245" y="5711534"/>
                  <a:pt x="3791589" y="6546415"/>
                </a:cubicBezTo>
                <a:lnTo>
                  <a:pt x="363883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CBA76BB-32CD-1406-722E-7E7E3CDCB861}"/>
              </a:ext>
            </a:extLst>
          </p:cNvPr>
          <p:cNvSpPr>
            <a:spLocks noGrp="1"/>
          </p:cNvSpPr>
          <p:nvPr>
            <p:ph type="title"/>
          </p:nvPr>
        </p:nvSpPr>
        <p:spPr>
          <a:xfrm>
            <a:off x="438912" y="1508760"/>
            <a:ext cx="3429000" cy="2898648"/>
          </a:xfrm>
        </p:spPr>
        <p:txBody>
          <a:bodyPr vert="horz" lIns="91440" tIns="45720" rIns="91440" bIns="45720" rtlCol="0" anchor="b">
            <a:normAutofit/>
          </a:bodyPr>
          <a:lstStyle/>
          <a:p>
            <a:r>
              <a:rPr lang="en-US"/>
              <a:t>Menu</a:t>
            </a:r>
          </a:p>
        </p:txBody>
      </p:sp>
      <p:sp>
        <p:nvSpPr>
          <p:cNvPr id="28" name="Rectangle 27">
            <a:extLst>
              <a:ext uri="{FF2B5EF4-FFF2-40B4-BE49-F238E27FC236}">
                <a16:creationId xmlns:a16="http://schemas.microsoft.com/office/drawing/2014/main" id="{3BB917E8-D696-4787-96D6-521A9C42F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descr="A plate of fried shrimp&#10;&#10;Description automatically generated">
            <a:extLst>
              <a:ext uri="{FF2B5EF4-FFF2-40B4-BE49-F238E27FC236}">
                <a16:creationId xmlns:a16="http://schemas.microsoft.com/office/drawing/2014/main" id="{DD8DD9D7-9CBD-C43E-298A-EC9EBE6DA1A1}"/>
              </a:ext>
            </a:extLst>
          </p:cNvPr>
          <p:cNvPicPr>
            <a:picLocks noChangeAspect="1"/>
          </p:cNvPicPr>
          <p:nvPr/>
        </p:nvPicPr>
        <p:blipFill rotWithShape="1">
          <a:blip r:embed="rId5">
            <a:extLst>
              <a:ext uri="{28A0092B-C50C-407E-A947-70E740481C1C}">
                <a14:useLocalDpi xmlns:a14="http://schemas.microsoft.com/office/drawing/2010/main" val="0"/>
              </a:ext>
            </a:extLst>
          </a:blip>
          <a:srcRect t="15029" b="6717"/>
          <a:stretch/>
        </p:blipFill>
        <p:spPr>
          <a:xfrm>
            <a:off x="7845207" y="10"/>
            <a:ext cx="4346795" cy="3401558"/>
          </a:xfrm>
          <a:custGeom>
            <a:avLst/>
            <a:gdLst/>
            <a:ahLst/>
            <a:cxnLst/>
            <a:rect l="l" t="t" r="r" b="b"/>
            <a:pathLst>
              <a:path w="4346795" h="3401568">
                <a:moveTo>
                  <a:pt x="0" y="0"/>
                </a:moveTo>
                <a:lnTo>
                  <a:pt x="4346795" y="0"/>
                </a:lnTo>
                <a:lnTo>
                  <a:pt x="4346795" y="3401568"/>
                </a:lnTo>
                <a:lnTo>
                  <a:pt x="762748" y="3401568"/>
                </a:lnTo>
                <a:lnTo>
                  <a:pt x="751436" y="2963954"/>
                </a:lnTo>
                <a:cubicBezTo>
                  <a:pt x="698408" y="1942163"/>
                  <a:pt x="463174" y="995044"/>
                  <a:pt x="93264" y="192283"/>
                </a:cubicBezTo>
                <a:close/>
              </a:path>
            </a:pathLst>
          </a:custGeom>
        </p:spPr>
      </p:pic>
      <p:sp>
        <p:nvSpPr>
          <p:cNvPr id="30" name="Rectangle 29">
            <a:extLst>
              <a:ext uri="{FF2B5EF4-FFF2-40B4-BE49-F238E27FC236}">
                <a16:creationId xmlns:a16="http://schemas.microsoft.com/office/drawing/2014/main" id="{39F4C545-E278-42ED-9B78-2EBA464444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4544568"/>
            <a:ext cx="341496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7E570863-E28D-C94E-5AC4-E9F62617AB5F}"/>
              </a:ext>
            </a:extLst>
          </p:cNvPr>
          <p:cNvSpPr txBox="1"/>
          <p:nvPr/>
        </p:nvSpPr>
        <p:spPr>
          <a:xfrm>
            <a:off x="438912" y="4544568"/>
            <a:ext cx="3414966" cy="2308324"/>
          </a:xfrm>
          <a:prstGeom prst="rect">
            <a:avLst/>
          </a:prstGeom>
          <a:noFill/>
        </p:spPr>
        <p:txBody>
          <a:bodyPr wrap="square" rtlCol="0">
            <a:spAutoFit/>
          </a:bodyPr>
          <a:lstStyle/>
          <a:p>
            <a:r>
              <a:rPr lang="en-CA" dirty="0"/>
              <a:t>Separated in 7 groups:</a:t>
            </a:r>
          </a:p>
          <a:p>
            <a:pPr marL="285750" indent="-285750">
              <a:buFont typeface="Arial" panose="020B0604020202020204" pitchFamily="34" charset="0"/>
              <a:buChar char="•"/>
            </a:pPr>
            <a:r>
              <a:rPr lang="en-CA" dirty="0"/>
              <a:t>Specials</a:t>
            </a:r>
          </a:p>
          <a:p>
            <a:pPr marL="285750" indent="-285750">
              <a:buFont typeface="Arial" panose="020B0604020202020204" pitchFamily="34" charset="0"/>
              <a:buChar char="•"/>
            </a:pPr>
            <a:r>
              <a:rPr lang="en-CA" dirty="0"/>
              <a:t>Breakfast</a:t>
            </a:r>
          </a:p>
          <a:p>
            <a:pPr marL="285750" indent="-285750">
              <a:buFont typeface="Arial" panose="020B0604020202020204" pitchFamily="34" charset="0"/>
              <a:buChar char="•"/>
            </a:pPr>
            <a:r>
              <a:rPr lang="en-CA" dirty="0"/>
              <a:t>Dinner</a:t>
            </a:r>
          </a:p>
          <a:p>
            <a:pPr marL="285750" indent="-285750">
              <a:buFont typeface="Arial" panose="020B0604020202020204" pitchFamily="34" charset="0"/>
              <a:buChar char="•"/>
            </a:pPr>
            <a:r>
              <a:rPr lang="en-CA" dirty="0"/>
              <a:t>Supper</a:t>
            </a:r>
          </a:p>
          <a:p>
            <a:pPr marL="285750" indent="-285750">
              <a:buFont typeface="Arial" panose="020B0604020202020204" pitchFamily="34" charset="0"/>
              <a:buChar char="•"/>
            </a:pPr>
            <a:r>
              <a:rPr lang="en-CA" dirty="0"/>
              <a:t>Kids Menu</a:t>
            </a:r>
          </a:p>
          <a:p>
            <a:pPr marL="285750" indent="-285750">
              <a:buFont typeface="Arial" panose="020B0604020202020204" pitchFamily="34" charset="0"/>
              <a:buChar char="•"/>
            </a:pPr>
            <a:r>
              <a:rPr lang="en-CA" dirty="0"/>
              <a:t>Drinks</a:t>
            </a:r>
          </a:p>
          <a:p>
            <a:pPr marL="285750" indent="-285750">
              <a:buFont typeface="Arial" panose="020B0604020202020204" pitchFamily="34" charset="0"/>
              <a:buChar char="•"/>
            </a:pPr>
            <a:r>
              <a:rPr lang="en-CA" dirty="0"/>
              <a:t>Desserts</a:t>
            </a:r>
          </a:p>
        </p:txBody>
      </p:sp>
    </p:spTree>
    <p:extLst>
      <p:ext uri="{BB962C8B-B14F-4D97-AF65-F5344CB8AC3E}">
        <p14:creationId xmlns:p14="http://schemas.microsoft.com/office/powerpoint/2010/main" val="292052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1D377EB-C9D2-4ED0-86A6-740A297E3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0F3499-AD26-5A6D-48C9-58F3BBD6FA3D}"/>
              </a:ext>
            </a:extLst>
          </p:cNvPr>
          <p:cNvSpPr>
            <a:spLocks noGrp="1"/>
          </p:cNvSpPr>
          <p:nvPr>
            <p:ph type="title"/>
          </p:nvPr>
        </p:nvSpPr>
        <p:spPr>
          <a:xfrm>
            <a:off x="841248" y="685800"/>
            <a:ext cx="10506456" cy="1157005"/>
          </a:xfrm>
        </p:spPr>
        <p:txBody>
          <a:bodyPr anchor="b">
            <a:normAutofit/>
          </a:bodyPr>
          <a:lstStyle/>
          <a:p>
            <a:r>
              <a:rPr lang="en-CA" sz="4800"/>
              <a:t>Reservations</a:t>
            </a:r>
          </a:p>
        </p:txBody>
      </p:sp>
      <p:sp>
        <p:nvSpPr>
          <p:cNvPr id="12" name="Rectangle 11">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093"/>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958056"/>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Content Placeholder 3">
            <a:extLst>
              <a:ext uri="{FF2B5EF4-FFF2-40B4-BE49-F238E27FC236}">
                <a16:creationId xmlns:a16="http://schemas.microsoft.com/office/drawing/2014/main" id="{42B92A9B-6573-1C17-BCA6-4F4E0F27A70B}"/>
              </a:ext>
            </a:extLst>
          </p:cNvPr>
          <p:cNvGraphicFramePr>
            <a:graphicFrameLocks/>
          </p:cNvGraphicFramePr>
          <p:nvPr>
            <p:extLst>
              <p:ext uri="{D42A27DB-BD31-4B8C-83A1-F6EECF244321}">
                <p14:modId xmlns:p14="http://schemas.microsoft.com/office/powerpoint/2010/main" val="880237539"/>
              </p:ext>
            </p:extLst>
          </p:nvPr>
        </p:nvGraphicFramePr>
        <p:xfrm>
          <a:off x="838200" y="3209716"/>
          <a:ext cx="4402472" cy="1849120"/>
        </p:xfrm>
        <a:graphic>
          <a:graphicData uri="http://schemas.openxmlformats.org/drawingml/2006/table">
            <a:tbl>
              <a:tblPr firstRow="1" bandRow="1">
                <a:tableStyleId>{5C22544A-7EE6-4342-B048-85BDC9FD1C3A}</a:tableStyleId>
              </a:tblPr>
              <a:tblGrid>
                <a:gridCol w="2201236">
                  <a:extLst>
                    <a:ext uri="{9D8B030D-6E8A-4147-A177-3AD203B41FA5}">
                      <a16:colId xmlns:a16="http://schemas.microsoft.com/office/drawing/2014/main" val="2264068248"/>
                    </a:ext>
                  </a:extLst>
                </a:gridCol>
                <a:gridCol w="2201236">
                  <a:extLst>
                    <a:ext uri="{9D8B030D-6E8A-4147-A177-3AD203B41FA5}">
                      <a16:colId xmlns:a16="http://schemas.microsoft.com/office/drawing/2014/main" val="998786554"/>
                    </a:ext>
                  </a:extLst>
                </a:gridCol>
              </a:tblGrid>
              <a:tr h="0">
                <a:tc>
                  <a:txBody>
                    <a:bodyPr/>
                    <a:lstStyle/>
                    <a:p>
                      <a:pPr algn="ctr"/>
                      <a:r>
                        <a:rPr lang="en-CA" dirty="0">
                          <a:solidFill>
                            <a:schemeClr val="tx2"/>
                          </a:solidFill>
                        </a:rPr>
                        <a:t>Number People</a:t>
                      </a:r>
                    </a:p>
                  </a:txBody>
                  <a:tcPr/>
                </a:tc>
                <a:tc>
                  <a:txBody>
                    <a:bodyPr/>
                    <a:lstStyle/>
                    <a:p>
                      <a:pPr algn="ctr"/>
                      <a:r>
                        <a:rPr lang="en-CA" dirty="0">
                          <a:solidFill>
                            <a:schemeClr val="tx2"/>
                          </a:solidFill>
                        </a:rPr>
                        <a:t>Prices</a:t>
                      </a:r>
                    </a:p>
                  </a:txBody>
                  <a:tcPr/>
                </a:tc>
                <a:extLst>
                  <a:ext uri="{0D108BD9-81ED-4DB2-BD59-A6C34878D82A}">
                    <a16:rowId xmlns:a16="http://schemas.microsoft.com/office/drawing/2014/main" val="1312479801"/>
                  </a:ext>
                </a:extLst>
              </a:tr>
              <a:tr h="370840">
                <a:tc>
                  <a:txBody>
                    <a:bodyPr/>
                    <a:lstStyle/>
                    <a:p>
                      <a:pPr algn="ctr"/>
                      <a:r>
                        <a:rPr lang="en-CA" dirty="0"/>
                        <a:t>1-2</a:t>
                      </a:r>
                    </a:p>
                  </a:txBody>
                  <a:tcPr/>
                </a:tc>
                <a:tc>
                  <a:txBody>
                    <a:bodyPr/>
                    <a:lstStyle/>
                    <a:p>
                      <a:pPr algn="ctr"/>
                      <a:r>
                        <a:rPr lang="en-CA" dirty="0"/>
                        <a:t>15$</a:t>
                      </a:r>
                    </a:p>
                  </a:txBody>
                  <a:tcPr/>
                </a:tc>
                <a:extLst>
                  <a:ext uri="{0D108BD9-81ED-4DB2-BD59-A6C34878D82A}">
                    <a16:rowId xmlns:a16="http://schemas.microsoft.com/office/drawing/2014/main" val="2945264413"/>
                  </a:ext>
                </a:extLst>
              </a:tr>
              <a:tr h="370840">
                <a:tc>
                  <a:txBody>
                    <a:bodyPr/>
                    <a:lstStyle/>
                    <a:p>
                      <a:pPr algn="ctr"/>
                      <a:r>
                        <a:rPr lang="en-CA" dirty="0"/>
                        <a:t>3-5</a:t>
                      </a:r>
                    </a:p>
                  </a:txBody>
                  <a:tcPr/>
                </a:tc>
                <a:tc>
                  <a:txBody>
                    <a:bodyPr/>
                    <a:lstStyle/>
                    <a:p>
                      <a:pPr algn="ctr"/>
                      <a:r>
                        <a:rPr lang="en-CA" dirty="0"/>
                        <a:t>20$</a:t>
                      </a:r>
                    </a:p>
                  </a:txBody>
                  <a:tcPr/>
                </a:tc>
                <a:extLst>
                  <a:ext uri="{0D108BD9-81ED-4DB2-BD59-A6C34878D82A}">
                    <a16:rowId xmlns:a16="http://schemas.microsoft.com/office/drawing/2014/main" val="3872926345"/>
                  </a:ext>
                </a:extLst>
              </a:tr>
              <a:tr h="370840">
                <a:tc>
                  <a:txBody>
                    <a:bodyPr/>
                    <a:lstStyle/>
                    <a:p>
                      <a:pPr algn="ctr"/>
                      <a:r>
                        <a:rPr lang="en-CA" dirty="0"/>
                        <a:t>6-10</a:t>
                      </a:r>
                    </a:p>
                  </a:txBody>
                  <a:tcPr/>
                </a:tc>
                <a:tc>
                  <a:txBody>
                    <a:bodyPr/>
                    <a:lstStyle/>
                    <a:p>
                      <a:pPr algn="ctr"/>
                      <a:r>
                        <a:rPr lang="en-CA" dirty="0"/>
                        <a:t>45$</a:t>
                      </a:r>
                    </a:p>
                  </a:txBody>
                  <a:tcPr/>
                </a:tc>
                <a:extLst>
                  <a:ext uri="{0D108BD9-81ED-4DB2-BD59-A6C34878D82A}">
                    <a16:rowId xmlns:a16="http://schemas.microsoft.com/office/drawing/2014/main" val="4101654358"/>
                  </a:ext>
                </a:extLst>
              </a:tr>
              <a:tr h="370840">
                <a:tc>
                  <a:txBody>
                    <a:bodyPr/>
                    <a:lstStyle/>
                    <a:p>
                      <a:pPr algn="ctr"/>
                      <a:r>
                        <a:rPr lang="en-CA" dirty="0"/>
                        <a:t>11+</a:t>
                      </a:r>
                    </a:p>
                  </a:txBody>
                  <a:tcPr/>
                </a:tc>
                <a:tc>
                  <a:txBody>
                    <a:bodyPr/>
                    <a:lstStyle/>
                    <a:p>
                      <a:pPr algn="ctr"/>
                      <a:r>
                        <a:rPr lang="en-CA" dirty="0"/>
                        <a:t>65$</a:t>
                      </a:r>
                    </a:p>
                  </a:txBody>
                  <a:tcPr/>
                </a:tc>
                <a:extLst>
                  <a:ext uri="{0D108BD9-81ED-4DB2-BD59-A6C34878D82A}">
                    <a16:rowId xmlns:a16="http://schemas.microsoft.com/office/drawing/2014/main" val="211700937"/>
                  </a:ext>
                </a:extLst>
              </a:tr>
            </a:tbl>
          </a:graphicData>
        </a:graphic>
      </p:graphicFrame>
      <p:graphicFrame>
        <p:nvGraphicFramePr>
          <p:cNvPr id="5" name="Content Placeholder 3">
            <a:extLst>
              <a:ext uri="{FF2B5EF4-FFF2-40B4-BE49-F238E27FC236}">
                <a16:creationId xmlns:a16="http://schemas.microsoft.com/office/drawing/2014/main" id="{876AA28B-3B5A-D79A-302A-609B460E39A5}"/>
              </a:ext>
            </a:extLst>
          </p:cNvPr>
          <p:cNvGraphicFramePr>
            <a:graphicFrameLocks/>
          </p:cNvGraphicFramePr>
          <p:nvPr>
            <p:extLst>
              <p:ext uri="{D42A27DB-BD31-4B8C-83A1-F6EECF244321}">
                <p14:modId xmlns:p14="http://schemas.microsoft.com/office/powerpoint/2010/main" val="77298075"/>
              </p:ext>
            </p:extLst>
          </p:nvPr>
        </p:nvGraphicFramePr>
        <p:xfrm>
          <a:off x="6468635" y="3209716"/>
          <a:ext cx="4402472" cy="1849120"/>
        </p:xfrm>
        <a:graphic>
          <a:graphicData uri="http://schemas.openxmlformats.org/drawingml/2006/table">
            <a:tbl>
              <a:tblPr firstRow="1" bandRow="1">
                <a:tableStyleId>{5C22544A-7EE6-4342-B048-85BDC9FD1C3A}</a:tableStyleId>
              </a:tblPr>
              <a:tblGrid>
                <a:gridCol w="2201236">
                  <a:extLst>
                    <a:ext uri="{9D8B030D-6E8A-4147-A177-3AD203B41FA5}">
                      <a16:colId xmlns:a16="http://schemas.microsoft.com/office/drawing/2014/main" val="2264068248"/>
                    </a:ext>
                  </a:extLst>
                </a:gridCol>
                <a:gridCol w="2201236">
                  <a:extLst>
                    <a:ext uri="{9D8B030D-6E8A-4147-A177-3AD203B41FA5}">
                      <a16:colId xmlns:a16="http://schemas.microsoft.com/office/drawing/2014/main" val="998786554"/>
                    </a:ext>
                  </a:extLst>
                </a:gridCol>
              </a:tblGrid>
              <a:tr h="0">
                <a:tc>
                  <a:txBody>
                    <a:bodyPr/>
                    <a:lstStyle/>
                    <a:p>
                      <a:pPr algn="ctr"/>
                      <a:r>
                        <a:rPr lang="en-CA" dirty="0">
                          <a:solidFill>
                            <a:schemeClr val="tx2"/>
                          </a:solidFill>
                        </a:rPr>
                        <a:t>Types of Seats</a:t>
                      </a:r>
                    </a:p>
                  </a:txBody>
                  <a:tcPr/>
                </a:tc>
                <a:tc>
                  <a:txBody>
                    <a:bodyPr/>
                    <a:lstStyle/>
                    <a:p>
                      <a:pPr algn="ctr"/>
                      <a:r>
                        <a:rPr lang="en-CA" dirty="0">
                          <a:solidFill>
                            <a:schemeClr val="tx2"/>
                          </a:solidFill>
                        </a:rPr>
                        <a:t>Prices</a:t>
                      </a:r>
                    </a:p>
                  </a:txBody>
                  <a:tcPr/>
                </a:tc>
                <a:extLst>
                  <a:ext uri="{0D108BD9-81ED-4DB2-BD59-A6C34878D82A}">
                    <a16:rowId xmlns:a16="http://schemas.microsoft.com/office/drawing/2014/main" val="1312479801"/>
                  </a:ext>
                </a:extLst>
              </a:tr>
              <a:tr h="370840">
                <a:tc>
                  <a:txBody>
                    <a:bodyPr/>
                    <a:lstStyle/>
                    <a:p>
                      <a:pPr algn="ctr"/>
                      <a:r>
                        <a:rPr lang="en-CA" dirty="0"/>
                        <a:t>1-2</a:t>
                      </a:r>
                    </a:p>
                  </a:txBody>
                  <a:tcPr/>
                </a:tc>
                <a:tc>
                  <a:txBody>
                    <a:bodyPr/>
                    <a:lstStyle/>
                    <a:p>
                      <a:pPr algn="ctr"/>
                      <a:r>
                        <a:rPr lang="en-CA" dirty="0"/>
                        <a:t>No fee</a:t>
                      </a:r>
                    </a:p>
                  </a:txBody>
                  <a:tcPr/>
                </a:tc>
                <a:extLst>
                  <a:ext uri="{0D108BD9-81ED-4DB2-BD59-A6C34878D82A}">
                    <a16:rowId xmlns:a16="http://schemas.microsoft.com/office/drawing/2014/main" val="2945264413"/>
                  </a:ext>
                </a:extLst>
              </a:tr>
              <a:tr h="370840">
                <a:tc>
                  <a:txBody>
                    <a:bodyPr/>
                    <a:lstStyle/>
                    <a:p>
                      <a:pPr algn="ctr"/>
                      <a:r>
                        <a:rPr lang="en-CA" dirty="0"/>
                        <a:t>3-5</a:t>
                      </a:r>
                    </a:p>
                  </a:txBody>
                  <a:tcPr/>
                </a:tc>
                <a:tc>
                  <a:txBody>
                    <a:bodyPr/>
                    <a:lstStyle/>
                    <a:p>
                      <a:pPr algn="ctr"/>
                      <a:r>
                        <a:rPr lang="en-CA" dirty="0"/>
                        <a:t>15$</a:t>
                      </a:r>
                    </a:p>
                  </a:txBody>
                  <a:tcPr/>
                </a:tc>
                <a:extLst>
                  <a:ext uri="{0D108BD9-81ED-4DB2-BD59-A6C34878D82A}">
                    <a16:rowId xmlns:a16="http://schemas.microsoft.com/office/drawing/2014/main" val="3872926345"/>
                  </a:ext>
                </a:extLst>
              </a:tr>
              <a:tr h="370840">
                <a:tc>
                  <a:txBody>
                    <a:bodyPr/>
                    <a:lstStyle/>
                    <a:p>
                      <a:pPr algn="ctr"/>
                      <a:r>
                        <a:rPr lang="en-CA" dirty="0"/>
                        <a:t>6-10</a:t>
                      </a:r>
                    </a:p>
                  </a:txBody>
                  <a:tcPr/>
                </a:tc>
                <a:tc>
                  <a:txBody>
                    <a:bodyPr/>
                    <a:lstStyle/>
                    <a:p>
                      <a:pPr algn="ctr"/>
                      <a:r>
                        <a:rPr lang="en-CA" dirty="0"/>
                        <a:t>45$</a:t>
                      </a:r>
                    </a:p>
                  </a:txBody>
                  <a:tcPr/>
                </a:tc>
                <a:extLst>
                  <a:ext uri="{0D108BD9-81ED-4DB2-BD59-A6C34878D82A}">
                    <a16:rowId xmlns:a16="http://schemas.microsoft.com/office/drawing/2014/main" val="4101654358"/>
                  </a:ext>
                </a:extLst>
              </a:tr>
              <a:tr h="370840">
                <a:tc>
                  <a:txBody>
                    <a:bodyPr/>
                    <a:lstStyle/>
                    <a:p>
                      <a:pPr algn="ctr"/>
                      <a:r>
                        <a:rPr lang="en-CA" dirty="0"/>
                        <a:t>11+</a:t>
                      </a:r>
                    </a:p>
                  </a:txBody>
                  <a:tcPr/>
                </a:tc>
                <a:tc>
                  <a:txBody>
                    <a:bodyPr/>
                    <a:lstStyle/>
                    <a:p>
                      <a:pPr algn="ctr"/>
                      <a:r>
                        <a:rPr lang="en-CA" dirty="0"/>
                        <a:t>65$</a:t>
                      </a:r>
                    </a:p>
                  </a:txBody>
                  <a:tcPr/>
                </a:tc>
                <a:extLst>
                  <a:ext uri="{0D108BD9-81ED-4DB2-BD59-A6C34878D82A}">
                    <a16:rowId xmlns:a16="http://schemas.microsoft.com/office/drawing/2014/main" val="211700937"/>
                  </a:ext>
                </a:extLst>
              </a:tr>
            </a:tbl>
          </a:graphicData>
        </a:graphic>
      </p:graphicFrame>
    </p:spTree>
    <p:extLst>
      <p:ext uri="{BB962C8B-B14F-4D97-AF65-F5344CB8AC3E}">
        <p14:creationId xmlns:p14="http://schemas.microsoft.com/office/powerpoint/2010/main" val="3267891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CB80BE-F8BE-1DCC-CE46-BE515D7D1A57}"/>
              </a:ext>
            </a:extLst>
          </p:cNvPr>
          <p:cNvSpPr>
            <a:spLocks noGrp="1"/>
          </p:cNvSpPr>
          <p:nvPr>
            <p:ph type="title"/>
          </p:nvPr>
        </p:nvSpPr>
        <p:spPr>
          <a:xfrm>
            <a:off x="618424" y="510047"/>
            <a:ext cx="3760882" cy="1645920"/>
          </a:xfrm>
        </p:spPr>
        <p:txBody>
          <a:bodyPr>
            <a:normAutofit/>
          </a:bodyPr>
          <a:lstStyle/>
          <a:p>
            <a:r>
              <a:rPr lang="en-CA" sz="3200" dirty="0"/>
              <a:t>Entertainers</a:t>
            </a:r>
            <a:r>
              <a:rPr lang="en-CA" sz="2800" dirty="0"/>
              <a:t>: </a:t>
            </a:r>
            <a:r>
              <a:rPr lang="en-CA" sz="2400" dirty="0"/>
              <a:t>Creators of atmosphere</a:t>
            </a:r>
            <a:endParaRPr lang="en-CA" sz="2800" dirty="0"/>
          </a:p>
        </p:txBody>
      </p:sp>
      <p:sp>
        <p:nvSpPr>
          <p:cNvPr id="20" name="Rectangle 19">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02736" y="1328435"/>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Content Placeholder 12">
            <a:extLst>
              <a:ext uri="{FF2B5EF4-FFF2-40B4-BE49-F238E27FC236}">
                <a16:creationId xmlns:a16="http://schemas.microsoft.com/office/drawing/2014/main" id="{2A90A737-F1F8-8DA6-FDB1-76CBE481C167}"/>
              </a:ext>
            </a:extLst>
          </p:cNvPr>
          <p:cNvSpPr>
            <a:spLocks noGrp="1"/>
          </p:cNvSpPr>
          <p:nvPr>
            <p:ph idx="1"/>
          </p:nvPr>
        </p:nvSpPr>
        <p:spPr>
          <a:xfrm>
            <a:off x="4581144" y="510047"/>
            <a:ext cx="6858000" cy="1645920"/>
          </a:xfrm>
        </p:spPr>
        <p:txBody>
          <a:bodyPr anchor="ctr">
            <a:normAutofit/>
          </a:bodyPr>
          <a:lstStyle/>
          <a:p>
            <a:r>
              <a:rPr lang="en-US" sz="1800" dirty="0"/>
              <a:t>Purpose: To bring atmosphere to the restaurant!</a:t>
            </a:r>
          </a:p>
          <a:p>
            <a:r>
              <a:rPr lang="en-US" sz="1800" dirty="0"/>
              <a:t>Entertainers: Animatronic-based (similar to a robot)</a:t>
            </a:r>
          </a:p>
          <a:p>
            <a:r>
              <a:rPr lang="en-US" sz="1800" dirty="0"/>
              <a:t>Name: Jigglypuff, Freddy </a:t>
            </a:r>
            <a:r>
              <a:rPr lang="en-US" sz="1800" dirty="0" err="1"/>
              <a:t>Fazbear</a:t>
            </a:r>
            <a:r>
              <a:rPr lang="en-US" sz="1800" dirty="0"/>
              <a:t>, </a:t>
            </a:r>
            <a:r>
              <a:rPr lang="en-US" sz="1800" dirty="0" err="1"/>
              <a:t>Kass</a:t>
            </a:r>
            <a:r>
              <a:rPr lang="en-US" sz="1800" dirty="0"/>
              <a:t> all bring something different to the atmosphere</a:t>
            </a:r>
          </a:p>
        </p:txBody>
      </p:sp>
      <p:pic>
        <p:nvPicPr>
          <p:cNvPr id="7" name="Picture 6" descr="Cartoon of a pink cat holding a microphone&#10;&#10;Description automatically generated">
            <a:extLst>
              <a:ext uri="{FF2B5EF4-FFF2-40B4-BE49-F238E27FC236}">
                <a16:creationId xmlns:a16="http://schemas.microsoft.com/office/drawing/2014/main" id="{E8857DB6-27DD-4EA1-2CCE-004AA6501A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1916" y="3503438"/>
            <a:ext cx="2550372" cy="2742336"/>
          </a:xfrm>
          <a:prstGeom prst="rect">
            <a:avLst/>
          </a:prstGeom>
        </p:spPr>
      </p:pic>
      <p:pic>
        <p:nvPicPr>
          <p:cNvPr id="5" name="Content Placeholder 4" descr="A cartoon character holding a microphone&#10;&#10;Description automatically generated">
            <a:extLst>
              <a:ext uri="{FF2B5EF4-FFF2-40B4-BE49-F238E27FC236}">
                <a16:creationId xmlns:a16="http://schemas.microsoft.com/office/drawing/2014/main" id="{B9F247B7-3DB5-4A18-C389-C84B420619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9306" y="2606462"/>
            <a:ext cx="3521033" cy="3639312"/>
          </a:xfrm>
          <a:prstGeom prst="rect">
            <a:avLst/>
          </a:prstGeom>
        </p:spPr>
      </p:pic>
      <p:pic>
        <p:nvPicPr>
          <p:cNvPr id="9" name="Picture 8" descr="A cartoon bird playing an accordion&#10;&#10;Description automatically generated">
            <a:extLst>
              <a:ext uri="{FF2B5EF4-FFF2-40B4-BE49-F238E27FC236}">
                <a16:creationId xmlns:a16="http://schemas.microsoft.com/office/drawing/2014/main" id="{A7FE0F7F-705F-96A3-2786-F38E5C52F8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6650" y="2666017"/>
            <a:ext cx="4342494" cy="3473994"/>
          </a:xfrm>
          <a:prstGeom prst="rect">
            <a:avLst/>
          </a:prstGeom>
        </p:spPr>
      </p:pic>
    </p:spTree>
    <p:extLst>
      <p:ext uri="{BB962C8B-B14F-4D97-AF65-F5344CB8AC3E}">
        <p14:creationId xmlns:p14="http://schemas.microsoft.com/office/powerpoint/2010/main" val="2754872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372702A-F1BB-BE47-AAFE-021A12B7C5FA}"/>
              </a:ext>
            </a:extLst>
          </p:cNvPr>
          <p:cNvSpPr>
            <a:spLocks noGrp="1"/>
          </p:cNvSpPr>
          <p:nvPr>
            <p:ph type="title"/>
          </p:nvPr>
        </p:nvSpPr>
        <p:spPr>
          <a:xfrm>
            <a:off x="841246" y="978619"/>
            <a:ext cx="5991244" cy="1106424"/>
          </a:xfrm>
        </p:spPr>
        <p:txBody>
          <a:bodyPr>
            <a:normAutofit/>
          </a:bodyPr>
          <a:lstStyle/>
          <a:p>
            <a:r>
              <a:rPr lang="en-CA" sz="3200"/>
              <a:t>Contact information: Help the user contact you!</a:t>
            </a:r>
          </a:p>
        </p:txBody>
      </p:sp>
      <p:sp>
        <p:nvSpPr>
          <p:cNvPr id="14" name="Rectangle 13">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8"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33C55BC9-7A3B-AC1B-9E73-5CC748B589B0}"/>
              </a:ext>
            </a:extLst>
          </p:cNvPr>
          <p:cNvSpPr>
            <a:spLocks noGrp="1"/>
          </p:cNvSpPr>
          <p:nvPr>
            <p:ph idx="1"/>
          </p:nvPr>
        </p:nvSpPr>
        <p:spPr>
          <a:xfrm>
            <a:off x="841248" y="2252870"/>
            <a:ext cx="5993892" cy="3560251"/>
          </a:xfrm>
        </p:spPr>
        <p:txBody>
          <a:bodyPr>
            <a:normAutofit fontScale="92500"/>
          </a:bodyPr>
          <a:lstStyle/>
          <a:p>
            <a:r>
              <a:rPr lang="en-US" sz="3200" b="0" i="0" dirty="0">
                <a:effectLst/>
                <a:latin typeface="Times New Roman" panose="02020603050405020304" pitchFamily="18" charset="0"/>
              </a:rPr>
              <a:t>Email: </a:t>
            </a:r>
            <a:r>
              <a:rPr lang="en-US" sz="3200" b="0" i="0" u="none" strike="noStrike" dirty="0">
                <a:effectLst/>
                <a:latin typeface="Times New Roman" panose="02020603050405020304" pitchFamily="18" charset="0"/>
                <a:hlinkClick r:id="rId2">
                  <a:extLst>
                    <a:ext uri="{A12FA001-AC4F-418D-AE19-62706E023703}">
                      <ahyp:hlinkClr xmlns:ahyp="http://schemas.microsoft.com/office/drawing/2018/hyperlinkcolor" val="tx"/>
                    </a:ext>
                  </a:extLst>
                </a:hlinkClick>
              </a:rPr>
              <a:t>HeavenHearth@gmail.com</a:t>
            </a:r>
            <a:endParaRPr lang="en-US" sz="3200" b="0" i="0" dirty="0">
              <a:effectLst/>
              <a:latin typeface="Times New Roman" panose="02020603050405020304" pitchFamily="18" charset="0"/>
            </a:endParaRPr>
          </a:p>
          <a:p>
            <a:r>
              <a:rPr lang="en-US" sz="3200" b="0" i="0" dirty="0">
                <a:effectLst/>
                <a:latin typeface="Times New Roman" panose="02020603050405020304" pitchFamily="18" charset="0"/>
              </a:rPr>
              <a:t>Phone Number: 438-501-0341</a:t>
            </a:r>
          </a:p>
          <a:p>
            <a:r>
              <a:rPr lang="en-US" sz="3200" b="0" i="0" dirty="0">
                <a:effectLst/>
                <a:latin typeface="Times New Roman" panose="02020603050405020304" pitchFamily="18" charset="0"/>
              </a:rPr>
              <a:t>Find us at: 150 Saint-Catherine</a:t>
            </a:r>
            <a:br>
              <a:rPr lang="en-US" sz="3200" b="0" i="0" dirty="0">
                <a:effectLst/>
                <a:latin typeface="Times New Roman" panose="02020603050405020304" pitchFamily="18" charset="0"/>
              </a:rPr>
            </a:br>
            <a:r>
              <a:rPr lang="en-US" sz="3200" b="0" i="0" dirty="0">
                <a:effectLst/>
                <a:latin typeface="Times New Roman" panose="02020603050405020304" pitchFamily="18" charset="0"/>
              </a:rPr>
              <a:t>St W, Montreal, Quebec, H2X 3Y2</a:t>
            </a:r>
          </a:p>
          <a:p>
            <a:r>
              <a:rPr lang="en-US" sz="3200" b="0" i="0" dirty="0">
                <a:effectLst/>
                <a:latin typeface="Times New Roman" panose="02020603050405020304" pitchFamily="18" charset="0"/>
              </a:rPr>
              <a:t>Instagram: @HeavenHarth</a:t>
            </a:r>
          </a:p>
        </p:txBody>
      </p:sp>
      <p:pic>
        <p:nvPicPr>
          <p:cNvPr id="7" name="Graphic 6" descr="Email">
            <a:extLst>
              <a:ext uri="{FF2B5EF4-FFF2-40B4-BE49-F238E27FC236}">
                <a16:creationId xmlns:a16="http://schemas.microsoft.com/office/drawing/2014/main" id="{58CD471F-AAFA-6314-B7F9-CEAD14DBE4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79814" y="1329879"/>
            <a:ext cx="4097657" cy="4097657"/>
          </a:xfrm>
          <a:prstGeom prst="rect">
            <a:avLst/>
          </a:prstGeom>
        </p:spPr>
      </p:pic>
    </p:spTree>
    <p:extLst>
      <p:ext uri="{BB962C8B-B14F-4D97-AF65-F5344CB8AC3E}">
        <p14:creationId xmlns:p14="http://schemas.microsoft.com/office/powerpoint/2010/main" val="151271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EECA69B-4C2A-7F31-8019-E90DB3BD4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Picture 4" descr="Person writing on a notepad">
            <a:extLst>
              <a:ext uri="{FF2B5EF4-FFF2-40B4-BE49-F238E27FC236}">
                <a16:creationId xmlns:a16="http://schemas.microsoft.com/office/drawing/2014/main" id="{DB1DD1BB-320E-655A-B751-58612339F685}"/>
              </a:ext>
            </a:extLst>
          </p:cNvPr>
          <p:cNvPicPr>
            <a:picLocks noChangeAspect="1"/>
          </p:cNvPicPr>
          <p:nvPr/>
        </p:nvPicPr>
        <p:blipFill rotWithShape="1">
          <a:blip r:embed="rId2"/>
          <a:srcRect t="13177" b="15845"/>
          <a:stretch/>
        </p:blipFill>
        <p:spPr>
          <a:xfrm>
            <a:off x="20" y="10"/>
            <a:ext cx="12191980" cy="6857990"/>
          </a:xfrm>
          <a:prstGeom prst="rect">
            <a:avLst/>
          </a:prstGeom>
        </p:spPr>
      </p:pic>
      <p:sp>
        <p:nvSpPr>
          <p:cNvPr id="15" name="Rectangle 14">
            <a:extLst>
              <a:ext uri="{FF2B5EF4-FFF2-40B4-BE49-F238E27FC236}">
                <a16:creationId xmlns:a16="http://schemas.microsoft.com/office/drawing/2014/main" id="{857DEAC1-B3AA-6569-0A44-A191DF2F3C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02155"/>
            <a:ext cx="12191999" cy="1155845"/>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736AA786-3E02-4863-90F5-249D4E61D2C0}"/>
              </a:ext>
            </a:extLst>
          </p:cNvPr>
          <p:cNvSpPr>
            <a:spLocks noGrp="1"/>
          </p:cNvSpPr>
          <p:nvPr>
            <p:ph type="title"/>
          </p:nvPr>
        </p:nvSpPr>
        <p:spPr>
          <a:xfrm>
            <a:off x="439271" y="5865805"/>
            <a:ext cx="7534656" cy="807857"/>
          </a:xfrm>
          <a:ln>
            <a:noFill/>
          </a:ln>
        </p:spPr>
        <p:txBody>
          <a:bodyPr vert="horz" lIns="91440" tIns="45720" rIns="91440" bIns="45720" rtlCol="0" anchor="ctr">
            <a:normAutofit/>
          </a:bodyPr>
          <a:lstStyle/>
          <a:p>
            <a:r>
              <a:rPr lang="en-US" sz="3200"/>
              <a:t>Website design</a:t>
            </a:r>
          </a:p>
        </p:txBody>
      </p:sp>
      <p:sp>
        <p:nvSpPr>
          <p:cNvPr id="17" name="Rectangle 16">
            <a:extLst>
              <a:ext uri="{FF2B5EF4-FFF2-40B4-BE49-F238E27FC236}">
                <a16:creationId xmlns:a16="http://schemas.microsoft.com/office/drawing/2014/main" id="{47F32F7B-3250-A16C-13CF-57F728E049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2438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98DE8DCB-6F40-A3E0-5DE3-7510A3C2A3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62672" y="6276696"/>
            <a:ext cx="73152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5342307"/>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171</TotalTime>
  <Words>475</Words>
  <Application>Microsoft Office PowerPoint</Application>
  <PresentationFormat>Widescreen</PresentationFormat>
  <Paragraphs>84</Paragraphs>
  <Slides>17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Aptos</vt:lpstr>
      <vt:lpstr>Arial</vt:lpstr>
      <vt:lpstr>Avenir Next LT Pro</vt:lpstr>
      <vt:lpstr>Calibri</vt:lpstr>
      <vt:lpstr>Times New Roman</vt:lpstr>
      <vt:lpstr>AccentBoxVTI</vt:lpstr>
      <vt:lpstr>Made by Amir-Georges Haya</vt:lpstr>
      <vt:lpstr>Heaven Hearth: the inspiration</vt:lpstr>
      <vt:lpstr>About Heaven Hearth</vt:lpstr>
      <vt:lpstr>Scheduling</vt:lpstr>
      <vt:lpstr>Menu</vt:lpstr>
      <vt:lpstr>Reservations</vt:lpstr>
      <vt:lpstr>Entertainers: Creators of atmosphere</vt:lpstr>
      <vt:lpstr>Contact information: Help the user contact you!</vt:lpstr>
      <vt:lpstr>Website design</vt:lpstr>
      <vt:lpstr>Homepage</vt:lpstr>
      <vt:lpstr>Menu page:</vt:lpstr>
      <vt:lpstr>Menu (2)</vt:lpstr>
      <vt:lpstr>Reservation</vt:lpstr>
      <vt:lpstr>Code Usage for Scheduling</vt:lpstr>
      <vt:lpstr>Reservation: Schedule creator</vt:lpstr>
      <vt:lpstr>Entertainers</vt:lpstr>
      <vt:lpstr>About Us and Contact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Made by Amir-Georges Haya</dc:title>
  <dc:creator>Amir-Georges Haya</dc:creator>
  <cp:lastModifiedBy>Amir-Georges Haya</cp:lastModifiedBy>
  <cp:revision>10</cp:revision>
  <dcterms:created xsi:type="dcterms:W3CDTF">2024-05-11T18:30:22Z</dcterms:created>
  <dcterms:modified xsi:type="dcterms:W3CDTF">2024-05-11T21:21:45Z</dcterms:modified>
</cp:coreProperties>
</file>